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306" r:id="rId2"/>
    <p:sldId id="257" r:id="rId3"/>
    <p:sldId id="301" r:id="rId4"/>
    <p:sldId id="258" r:id="rId5"/>
    <p:sldId id="259" r:id="rId6"/>
    <p:sldId id="261" r:id="rId7"/>
    <p:sldId id="302" r:id="rId8"/>
    <p:sldId id="262" r:id="rId9"/>
    <p:sldId id="263" r:id="rId10"/>
    <p:sldId id="265" r:id="rId11"/>
    <p:sldId id="280" r:id="rId12"/>
    <p:sldId id="268" r:id="rId13"/>
    <p:sldId id="290" r:id="rId14"/>
    <p:sldId id="269" r:id="rId15"/>
    <p:sldId id="288" r:id="rId16"/>
    <p:sldId id="289" r:id="rId17"/>
    <p:sldId id="292" r:id="rId18"/>
    <p:sldId id="296" r:id="rId19"/>
    <p:sldId id="299" r:id="rId20"/>
    <p:sldId id="272" r:id="rId21"/>
    <p:sldId id="297" r:id="rId22"/>
    <p:sldId id="307" r:id="rId23"/>
    <p:sldId id="274" r:id="rId24"/>
    <p:sldId id="300" r:id="rId25"/>
    <p:sldId id="275" r:id="rId26"/>
    <p:sldId id="276" r:id="rId27"/>
    <p:sldId id="277" r:id="rId28"/>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in" initials="WU" lastIdx="1" clrIdx="0">
    <p:extLst>
      <p:ext uri="{19B8F6BF-5375-455C-9EA6-DF929625EA0E}">
        <p15:presenceInfo xmlns:p15="http://schemas.microsoft.com/office/powerpoint/2012/main" userId="2f37aac1207aa1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3C"/>
    <a:srgbClr val="2C2C2C"/>
    <a:srgbClr val="000042"/>
    <a:srgbClr val="001932"/>
    <a:srgbClr val="001F3E"/>
    <a:srgbClr val="001B36"/>
    <a:srgbClr val="003366"/>
    <a:srgbClr val="320019"/>
    <a:srgbClr val="33CC33"/>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121" autoAdjust="0"/>
  </p:normalViewPr>
  <p:slideViewPr>
    <p:cSldViewPr>
      <p:cViewPr varScale="1">
        <p:scale>
          <a:sx n="68" d="100"/>
          <a:sy n="68" d="100"/>
        </p:scale>
        <p:origin x="1233"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07T03:36:30.805" idx="1">
    <p:pos x="10" y="10"/>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1" Type="http://schemas.openxmlformats.org/officeDocument/2006/relationships/image" Target="../media/image39.png"/></Relationships>
</file>

<file path=ppt/diagrams/_rels/data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iagrams/_rels/data3.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AC446D-9EBA-486F-A38E-64017769CE4C}"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BD5706CC-C997-4FC9-9095-CA3FAFDD9246}">
      <dgm:prSet phldrT="[Text]"/>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t>
        <a:bodyPr/>
        <a:lstStyle/>
        <a:p>
          <a:r>
            <a:rPr lang="en-US" dirty="0" smtClean="0">
              <a:solidFill>
                <a:schemeClr val="tx1"/>
              </a:solidFill>
              <a:latin typeface="OCR A Std" panose="020F0609000104060307" pitchFamily="49" charset="0"/>
            </a:rPr>
            <a:t>Components of CASE</a:t>
          </a:r>
          <a:endParaRPr lang="en-US" dirty="0">
            <a:solidFill>
              <a:schemeClr val="tx1"/>
            </a:solidFill>
          </a:endParaRPr>
        </a:p>
      </dgm:t>
    </dgm:pt>
    <dgm:pt modelId="{6FFE4FF2-730B-44AE-B251-FBAB9A8D8FDE}" type="parTrans" cxnId="{DC2E1C6B-AB7B-4433-BF57-96935E03E767}">
      <dgm:prSet/>
      <dgm:spPr/>
      <dgm:t>
        <a:bodyPr/>
        <a:lstStyle/>
        <a:p>
          <a:endParaRPr lang="en-US"/>
        </a:p>
      </dgm:t>
    </dgm:pt>
    <dgm:pt modelId="{3CD94DCA-A6B4-488D-9B34-D48AD4B1789A}" type="sibTrans" cxnId="{DC2E1C6B-AB7B-4433-BF57-96935E03E767}">
      <dgm:prSet/>
      <dgm:spPr/>
      <dgm:t>
        <a:bodyPr/>
        <a:lstStyle/>
        <a:p>
          <a:endParaRPr lang="en-US"/>
        </a:p>
      </dgm:t>
    </dgm:pt>
    <dgm:pt modelId="{D2688170-0AF7-46C6-B723-84203AC75E0A}" type="pres">
      <dgm:prSet presAssocID="{C6AC446D-9EBA-486F-A38E-64017769CE4C}" presName="Name0" presStyleCnt="0">
        <dgm:presLayoutVars>
          <dgm:dir/>
          <dgm:resizeHandles val="exact"/>
        </dgm:presLayoutVars>
      </dgm:prSet>
      <dgm:spPr/>
      <dgm:t>
        <a:bodyPr/>
        <a:lstStyle/>
        <a:p>
          <a:endParaRPr lang="en-US"/>
        </a:p>
      </dgm:t>
    </dgm:pt>
    <dgm:pt modelId="{EC9A134E-BC2D-4010-A184-EEA8603005CC}" type="pres">
      <dgm:prSet presAssocID="{BD5706CC-C997-4FC9-9095-CA3FAFDD9246}" presName="composite" presStyleCnt="0"/>
      <dgm:spPr/>
    </dgm:pt>
    <dgm:pt modelId="{AAA162A9-05A6-4318-99BA-3AA9736EFB96}" type="pres">
      <dgm:prSet presAssocID="{BD5706CC-C997-4FC9-9095-CA3FAFDD9246}" presName="rect1" presStyleLbl="bgImgPlace1" presStyleIdx="0" presStyleCnt="1"/>
      <dgm:spPr>
        <a:blipFill rotWithShape="1">
          <a:blip xmlns:r="http://schemas.openxmlformats.org/officeDocument/2006/relationships" r:embed="rId1"/>
          <a:stretch>
            <a:fillRect/>
          </a:stretch>
        </a:blipFill>
      </dgm:spPr>
    </dgm:pt>
    <dgm:pt modelId="{A39D9D05-5BEF-465A-80C3-A5B45CE7695D}" type="pres">
      <dgm:prSet presAssocID="{BD5706CC-C997-4FC9-9095-CA3FAFDD9246}" presName="wedgeRectCallout1" presStyleLbl="node1" presStyleIdx="0" presStyleCnt="1">
        <dgm:presLayoutVars>
          <dgm:bulletEnabled val="1"/>
        </dgm:presLayoutVars>
      </dgm:prSet>
      <dgm:spPr/>
      <dgm:t>
        <a:bodyPr/>
        <a:lstStyle/>
        <a:p>
          <a:endParaRPr lang="en-US"/>
        </a:p>
      </dgm:t>
    </dgm:pt>
  </dgm:ptLst>
  <dgm:cxnLst>
    <dgm:cxn modelId="{FE51F233-DA64-492F-BEEA-680A24815761}" type="presOf" srcId="{BD5706CC-C997-4FC9-9095-CA3FAFDD9246}" destId="{A39D9D05-5BEF-465A-80C3-A5B45CE7695D}" srcOrd="0" destOrd="0" presId="urn:microsoft.com/office/officeart/2008/layout/BendingPictureCaptionList"/>
    <dgm:cxn modelId="{FA207ACA-37B1-4004-8063-BE5102DC7F7C}" type="presOf" srcId="{C6AC446D-9EBA-486F-A38E-64017769CE4C}" destId="{D2688170-0AF7-46C6-B723-84203AC75E0A}" srcOrd="0" destOrd="0" presId="urn:microsoft.com/office/officeart/2008/layout/BendingPictureCaptionList"/>
    <dgm:cxn modelId="{DC2E1C6B-AB7B-4433-BF57-96935E03E767}" srcId="{C6AC446D-9EBA-486F-A38E-64017769CE4C}" destId="{BD5706CC-C997-4FC9-9095-CA3FAFDD9246}" srcOrd="0" destOrd="0" parTransId="{6FFE4FF2-730B-44AE-B251-FBAB9A8D8FDE}" sibTransId="{3CD94DCA-A6B4-488D-9B34-D48AD4B1789A}"/>
    <dgm:cxn modelId="{A26AA1DD-0E64-47FA-BE7E-B6A645E78A37}" type="presParOf" srcId="{D2688170-0AF7-46C6-B723-84203AC75E0A}" destId="{EC9A134E-BC2D-4010-A184-EEA8603005CC}" srcOrd="0" destOrd="0" presId="urn:microsoft.com/office/officeart/2008/layout/BendingPictureCaptionList"/>
    <dgm:cxn modelId="{2448D92B-6C57-4840-9AC9-49F5F907B583}" type="presParOf" srcId="{EC9A134E-BC2D-4010-A184-EEA8603005CC}" destId="{AAA162A9-05A6-4318-99BA-3AA9736EFB96}" srcOrd="0" destOrd="0" presId="urn:microsoft.com/office/officeart/2008/layout/BendingPictureCaptionList"/>
    <dgm:cxn modelId="{6E2B1349-C9B6-49DC-8063-11A4A11110DA}" type="presParOf" srcId="{EC9A134E-BC2D-4010-A184-EEA8603005CC}" destId="{A39D9D05-5BEF-465A-80C3-A5B45CE7695D}" srcOrd="1" destOrd="0" presId="urn:microsoft.com/office/officeart/2008/layout/BendingPictureCa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7CD6B1-0D6C-4B3B-AC66-D98FA4E03466}"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US"/>
        </a:p>
      </dgm:t>
    </dgm:pt>
    <dgm:pt modelId="{6DA4D415-6491-4ACC-985F-B431F9178304}">
      <dgm:prSet phldrT="[Text]" phldr="1"/>
      <dgm:spPr/>
      <dgm:t>
        <a:bodyPr/>
        <a:lstStyle/>
        <a:p>
          <a:endParaRPr lang="en-US"/>
        </a:p>
      </dgm:t>
    </dgm:pt>
    <dgm:pt modelId="{9825B6D2-1427-4E94-B57D-0F662A13E97B}" type="parTrans" cxnId="{8B82B305-79AF-4E38-A487-263A7EAC89F2}">
      <dgm:prSet/>
      <dgm:spPr/>
      <dgm:t>
        <a:bodyPr/>
        <a:lstStyle/>
        <a:p>
          <a:endParaRPr lang="en-US"/>
        </a:p>
      </dgm:t>
    </dgm:pt>
    <dgm:pt modelId="{65C37819-C6B9-4F39-8D5C-80EE86C00E0B}" type="sibTrans" cxnId="{8B82B305-79AF-4E38-A487-263A7EAC89F2}">
      <dgm:prSet/>
      <dgm:spPr/>
      <dgm:t>
        <a:bodyPr/>
        <a:lstStyle/>
        <a:p>
          <a:endParaRPr lang="en-US"/>
        </a:p>
      </dgm:t>
    </dgm:pt>
    <dgm:pt modelId="{514D60AF-D893-41BB-A473-AEDBCB947AB6}">
      <dgm:prSet phldrT="[Text]"/>
      <dgm:spPr>
        <a:blipFill rotWithShape="0">
          <a:blip xmlns:r="http://schemas.openxmlformats.org/officeDocument/2006/relationships" r:embed="rId1"/>
          <a:stretch>
            <a:fillRect/>
          </a:stretch>
        </a:blipFill>
      </dgm:spPr>
      <dgm:t>
        <a:bodyPr>
          <a:scene3d>
            <a:camera prst="orthographicFront"/>
            <a:lightRig rig="threePt" dir="t"/>
          </a:scene3d>
          <a:sp3d extrusionH="57150">
            <a:bevelT h="25400" prst="softRound"/>
          </a:sp3d>
        </a:bodyPr>
        <a:lstStyle/>
        <a:p>
          <a:endParaRPr lang="en-US" dirty="0">
            <a:solidFill>
              <a:schemeClr val="bg1"/>
            </a:solidFill>
          </a:endParaRPr>
        </a:p>
      </dgm:t>
    </dgm:pt>
    <dgm:pt modelId="{440B6059-4C27-4E6A-9311-01185279B7DD}" type="parTrans" cxnId="{B16AA805-4355-4E5D-92C3-27D6443DE0FC}">
      <dgm:prSet/>
      <dgm:spPr/>
      <dgm:t>
        <a:bodyPr/>
        <a:lstStyle/>
        <a:p>
          <a:endParaRPr lang="en-US"/>
        </a:p>
      </dgm:t>
    </dgm:pt>
    <dgm:pt modelId="{643DDE0A-328F-40A4-8A25-ADCA7C1A0F25}" type="sibTrans" cxnId="{B16AA805-4355-4E5D-92C3-27D6443DE0FC}">
      <dgm:prSet/>
      <dgm:spPr/>
      <dgm:t>
        <a:bodyPr/>
        <a:lstStyle/>
        <a:p>
          <a:endParaRPr lang="en-US"/>
        </a:p>
      </dgm:t>
    </dgm:pt>
    <dgm:pt modelId="{E063EC23-3965-4363-A2B8-EA4D6395B4B6}" type="pres">
      <dgm:prSet presAssocID="{457CD6B1-0D6C-4B3B-AC66-D98FA4E03466}" presName="Name0" presStyleCnt="0">
        <dgm:presLayoutVars>
          <dgm:chMax/>
          <dgm:chPref/>
          <dgm:dir/>
          <dgm:animLvl val="lvl"/>
        </dgm:presLayoutVars>
      </dgm:prSet>
      <dgm:spPr/>
      <dgm:t>
        <a:bodyPr/>
        <a:lstStyle/>
        <a:p>
          <a:endParaRPr lang="en-US"/>
        </a:p>
      </dgm:t>
    </dgm:pt>
    <dgm:pt modelId="{9DC56396-92FA-4C39-9057-DBCEC8734324}" type="pres">
      <dgm:prSet presAssocID="{6DA4D415-6491-4ACC-985F-B431F9178304}" presName="composite" presStyleCnt="0"/>
      <dgm:spPr/>
    </dgm:pt>
    <dgm:pt modelId="{D7C0122B-A85B-4939-95D3-FE72D2437241}" type="pres">
      <dgm:prSet presAssocID="{6DA4D415-6491-4ACC-985F-B431F9178304}" presName="ParentAccentShape" presStyleLbl="trBgShp" presStyleIdx="0" presStyleCnt="2"/>
      <dgm:spPr/>
    </dgm:pt>
    <dgm:pt modelId="{4D50E23D-5EDC-483F-B5F1-4ECA829740FA}" type="pres">
      <dgm:prSet presAssocID="{6DA4D415-6491-4ACC-985F-B431F9178304}" presName="ParentText" presStyleLbl="revTx" presStyleIdx="0" presStyleCnt="2">
        <dgm:presLayoutVars>
          <dgm:chMax val="1"/>
          <dgm:chPref val="1"/>
          <dgm:bulletEnabled val="1"/>
        </dgm:presLayoutVars>
      </dgm:prSet>
      <dgm:spPr/>
      <dgm:t>
        <a:bodyPr/>
        <a:lstStyle/>
        <a:p>
          <a:endParaRPr lang="en-US"/>
        </a:p>
      </dgm:t>
    </dgm:pt>
    <dgm:pt modelId="{D7B9E68D-4A04-4CA4-BD60-7CE5B358342C}" type="pres">
      <dgm:prSet presAssocID="{6DA4D415-6491-4ACC-985F-B431F9178304}" presName="ChildText" presStyleLbl="revTx" presStyleIdx="1" presStyleCnt="2" custScaleX="185948" custScaleY="67703" custLinFactNeighborX="72" custLinFactNeighborY="-15490">
        <dgm:presLayoutVars>
          <dgm:chMax val="0"/>
          <dgm:chPref val="0"/>
        </dgm:presLayoutVars>
      </dgm:prSet>
      <dgm:spPr/>
      <dgm:t>
        <a:bodyPr/>
        <a:lstStyle/>
        <a:p>
          <a:endParaRPr lang="en-US"/>
        </a:p>
      </dgm:t>
    </dgm:pt>
    <dgm:pt modelId="{F8046374-00DC-4B27-8B91-F9F5272BC0A7}" type="pres">
      <dgm:prSet presAssocID="{6DA4D415-6491-4ACC-985F-B431F9178304}" presName="ChildAccentShape" presStyleLbl="trBgShp" presStyleIdx="1" presStyleCnt="2"/>
      <dgm:spPr/>
    </dgm:pt>
    <dgm:pt modelId="{70A6F12C-F59D-41EB-9B9D-EA71BE807F9E}" type="pres">
      <dgm:prSet presAssocID="{6DA4D415-6491-4ACC-985F-B431F9178304}" presName="Image" presStyleLbl="alignImgPlace1" presStyleIdx="0" presStyleCnt="1"/>
      <dgm:spPr>
        <a:blipFill rotWithShape="1">
          <a:blip xmlns:r="http://schemas.openxmlformats.org/officeDocument/2006/relationships" r:embed="rId2"/>
          <a:stretch>
            <a:fillRect/>
          </a:stretch>
        </a:blipFill>
      </dgm:spPr>
      <dgm:t>
        <a:bodyPr/>
        <a:lstStyle/>
        <a:p>
          <a:endParaRPr lang="en-US"/>
        </a:p>
      </dgm:t>
    </dgm:pt>
  </dgm:ptLst>
  <dgm:cxnLst>
    <dgm:cxn modelId="{6D1DEF3D-8FF7-4F84-B8B3-27992E415B4E}" type="presOf" srcId="{6DA4D415-6491-4ACC-985F-B431F9178304}" destId="{4D50E23D-5EDC-483F-B5F1-4ECA829740FA}" srcOrd="0" destOrd="0" presId="urn:microsoft.com/office/officeart/2009/3/layout/SnapshotPictureList"/>
    <dgm:cxn modelId="{1611A347-EDFE-46D1-91CD-4CEECA345D48}" type="presOf" srcId="{457CD6B1-0D6C-4B3B-AC66-D98FA4E03466}" destId="{E063EC23-3965-4363-A2B8-EA4D6395B4B6}" srcOrd="0" destOrd="0" presId="urn:microsoft.com/office/officeart/2009/3/layout/SnapshotPictureList"/>
    <dgm:cxn modelId="{8B82B305-79AF-4E38-A487-263A7EAC89F2}" srcId="{457CD6B1-0D6C-4B3B-AC66-D98FA4E03466}" destId="{6DA4D415-6491-4ACC-985F-B431F9178304}" srcOrd="0" destOrd="0" parTransId="{9825B6D2-1427-4E94-B57D-0F662A13E97B}" sibTransId="{65C37819-C6B9-4F39-8D5C-80EE86C00E0B}"/>
    <dgm:cxn modelId="{B16AA805-4355-4E5D-92C3-27D6443DE0FC}" srcId="{6DA4D415-6491-4ACC-985F-B431F9178304}" destId="{514D60AF-D893-41BB-A473-AEDBCB947AB6}" srcOrd="0" destOrd="0" parTransId="{440B6059-4C27-4E6A-9311-01185279B7DD}" sibTransId="{643DDE0A-328F-40A4-8A25-ADCA7C1A0F25}"/>
    <dgm:cxn modelId="{1C44B350-C25C-4361-B515-8BCDF95E3FEF}" type="presOf" srcId="{514D60AF-D893-41BB-A473-AEDBCB947AB6}" destId="{D7B9E68D-4A04-4CA4-BD60-7CE5B358342C}" srcOrd="0" destOrd="0" presId="urn:microsoft.com/office/officeart/2009/3/layout/SnapshotPictureList"/>
    <dgm:cxn modelId="{657E9992-7BCA-4CCE-BFFD-0043BFEEF721}" type="presParOf" srcId="{E063EC23-3965-4363-A2B8-EA4D6395B4B6}" destId="{9DC56396-92FA-4C39-9057-DBCEC8734324}" srcOrd="0" destOrd="0" presId="urn:microsoft.com/office/officeart/2009/3/layout/SnapshotPictureList"/>
    <dgm:cxn modelId="{5259C14F-800E-4C53-82F6-473CE7A11D45}" type="presParOf" srcId="{9DC56396-92FA-4C39-9057-DBCEC8734324}" destId="{D7C0122B-A85B-4939-95D3-FE72D2437241}" srcOrd="0" destOrd="0" presId="urn:microsoft.com/office/officeart/2009/3/layout/SnapshotPictureList"/>
    <dgm:cxn modelId="{BB9AFF6F-EF45-4153-86EF-E23FF612C31B}" type="presParOf" srcId="{9DC56396-92FA-4C39-9057-DBCEC8734324}" destId="{4D50E23D-5EDC-483F-B5F1-4ECA829740FA}" srcOrd="1" destOrd="0" presId="urn:microsoft.com/office/officeart/2009/3/layout/SnapshotPictureList"/>
    <dgm:cxn modelId="{51C70FDC-BB6D-42E6-840A-BF09A77FDB4E}" type="presParOf" srcId="{9DC56396-92FA-4C39-9057-DBCEC8734324}" destId="{D7B9E68D-4A04-4CA4-BD60-7CE5B358342C}" srcOrd="2" destOrd="0" presId="urn:microsoft.com/office/officeart/2009/3/layout/SnapshotPictureList"/>
    <dgm:cxn modelId="{DDEE483C-86F3-4214-9BC7-715D61AA71A4}" type="presParOf" srcId="{9DC56396-92FA-4C39-9057-DBCEC8734324}" destId="{F8046374-00DC-4B27-8B91-F9F5272BC0A7}" srcOrd="3" destOrd="0" presId="urn:microsoft.com/office/officeart/2009/3/layout/SnapshotPictureList"/>
    <dgm:cxn modelId="{703FE1A5-23C8-4EAE-BD29-5FF8F264CB72}" type="presParOf" srcId="{9DC56396-92FA-4C39-9057-DBCEC8734324}" destId="{70A6F12C-F59D-41EB-9B9D-EA71BE807F9E}" srcOrd="4" destOrd="0" presId="urn:microsoft.com/office/officeart/2009/3/layout/SnapshotPictur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3302B1-EBE2-4609-93A4-D3C530063335}"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928B620F-F3A9-4425-A900-C06266D69C8E}">
      <dgm:prSet phldrT="[Text]"/>
      <dgm:spPr/>
      <dgm:t>
        <a:bodyPr/>
        <a:lstStyle/>
        <a:p>
          <a:r>
            <a:rPr lang="en-US" spc="-170" dirty="0" smtClean="0">
              <a:solidFill>
                <a:schemeClr val="bg1"/>
              </a:solidFill>
              <a:latin typeface="Sitka Text" panose="02000505000000020004" pitchFamily="2" charset="0"/>
            </a:rPr>
            <a:t>Difference </a:t>
          </a:r>
          <a:r>
            <a:rPr lang="en-US" spc="-215" dirty="0" smtClean="0">
              <a:solidFill>
                <a:schemeClr val="bg1"/>
              </a:solidFill>
              <a:latin typeface="Sitka Text" panose="02000505000000020004" pitchFamily="2" charset="0"/>
            </a:rPr>
            <a:t>between</a:t>
          </a:r>
          <a:br>
            <a:rPr lang="en-US" spc="-215" dirty="0" smtClean="0">
              <a:solidFill>
                <a:schemeClr val="bg1"/>
              </a:solidFill>
              <a:latin typeface="Sitka Text" panose="02000505000000020004" pitchFamily="2" charset="0"/>
            </a:rPr>
          </a:br>
          <a:r>
            <a:rPr lang="en-US" spc="-215" dirty="0" smtClean="0">
              <a:solidFill>
                <a:schemeClr val="bg1"/>
              </a:solidFill>
              <a:latin typeface="Sitka Text" panose="02000505000000020004" pitchFamily="2" charset="0"/>
            </a:rPr>
            <a:t> </a:t>
          </a:r>
          <a:br>
            <a:rPr lang="en-US" spc="-215" dirty="0" smtClean="0">
              <a:solidFill>
                <a:schemeClr val="bg1"/>
              </a:solidFill>
              <a:latin typeface="Sitka Text" panose="02000505000000020004" pitchFamily="2" charset="0"/>
            </a:rPr>
          </a:br>
          <a:r>
            <a:rPr lang="en-US" spc="-215" dirty="0" smtClean="0">
              <a:solidFill>
                <a:srgbClr val="FFC000"/>
              </a:solidFill>
              <a:effectLst>
                <a:outerShdw blurRad="38100" dist="38100" dir="2700000" algn="tl">
                  <a:srgbClr val="000000">
                    <a:alpha val="43137"/>
                  </a:srgbClr>
                </a:outerShdw>
              </a:effectLst>
              <a:latin typeface="Sitka Text" panose="02000505000000020004" pitchFamily="2" charset="0"/>
            </a:rPr>
            <a:t>CASE-Based </a:t>
          </a:r>
          <a:r>
            <a:rPr lang="en-US" spc="-235" dirty="0" smtClean="0">
              <a:solidFill>
                <a:srgbClr val="FFC000"/>
              </a:solidFill>
              <a:effectLst>
                <a:outerShdw blurRad="38100" dist="38100" dir="2700000" algn="tl">
                  <a:srgbClr val="000000">
                    <a:alpha val="43137"/>
                  </a:srgbClr>
                </a:outerShdw>
              </a:effectLst>
              <a:latin typeface="Sitka Text" panose="02000505000000020004" pitchFamily="2" charset="0"/>
            </a:rPr>
            <a:t>Systems  </a:t>
          </a:r>
          <a:r>
            <a:rPr lang="en-US" spc="-185" dirty="0" smtClean="0">
              <a:solidFill>
                <a:srgbClr val="FFC000"/>
              </a:solidFill>
              <a:effectLst>
                <a:outerShdw blurRad="38100" dist="38100" dir="2700000" algn="tl">
                  <a:srgbClr val="000000">
                    <a:alpha val="43137"/>
                  </a:srgbClr>
                </a:outerShdw>
              </a:effectLst>
              <a:latin typeface="Sitka Text" panose="02000505000000020004" pitchFamily="2" charset="0"/>
            </a:rPr>
            <a:t>Development</a:t>
          </a:r>
          <a:r>
            <a:rPr lang="en-US" spc="-185" dirty="0" smtClean="0">
              <a:solidFill>
                <a:srgbClr val="FFC000"/>
              </a:solidFill>
              <a:latin typeface="Sitka Text" panose="02000505000000020004" pitchFamily="2" charset="0"/>
            </a:rPr>
            <a:t> </a:t>
          </a:r>
          <a:r>
            <a:rPr lang="en-US" spc="-185" dirty="0" smtClean="0">
              <a:solidFill>
                <a:schemeClr val="bg1"/>
              </a:solidFill>
              <a:latin typeface="Sitka Text" panose="02000505000000020004" pitchFamily="2" charset="0"/>
            </a:rPr>
            <a:t/>
          </a:r>
          <a:br>
            <a:rPr lang="en-US" spc="-185" dirty="0" smtClean="0">
              <a:solidFill>
                <a:schemeClr val="bg1"/>
              </a:solidFill>
              <a:latin typeface="Sitka Text" panose="02000505000000020004" pitchFamily="2" charset="0"/>
            </a:rPr>
          </a:br>
          <a:r>
            <a:rPr lang="en-US" spc="-195" dirty="0" smtClean="0">
              <a:solidFill>
                <a:schemeClr val="bg1"/>
              </a:solidFill>
              <a:latin typeface="Sitka Text" panose="02000505000000020004" pitchFamily="2" charset="0"/>
            </a:rPr>
            <a:t>and </a:t>
          </a:r>
          <a:br>
            <a:rPr lang="en-US" spc="-195" dirty="0" smtClean="0">
              <a:solidFill>
                <a:schemeClr val="bg1"/>
              </a:solidFill>
              <a:latin typeface="Sitka Text" panose="02000505000000020004" pitchFamily="2" charset="0"/>
            </a:rPr>
          </a:br>
          <a:r>
            <a:rPr lang="en-US" spc="-160" dirty="0" smtClean="0">
              <a:solidFill>
                <a:srgbClr val="FFC000"/>
              </a:solidFill>
              <a:effectLst>
                <a:outerShdw blurRad="38100" dist="38100" dir="2700000" algn="tl">
                  <a:srgbClr val="000000">
                    <a:alpha val="43137"/>
                  </a:srgbClr>
                </a:outerShdw>
              </a:effectLst>
              <a:latin typeface="Sitka Text" panose="02000505000000020004" pitchFamily="2" charset="0"/>
            </a:rPr>
            <a:t>Traditional </a:t>
          </a:r>
          <a:r>
            <a:rPr lang="en-US" spc="-235" dirty="0" smtClean="0">
              <a:solidFill>
                <a:srgbClr val="FFC000"/>
              </a:solidFill>
              <a:effectLst>
                <a:outerShdw blurRad="38100" dist="38100" dir="2700000" algn="tl">
                  <a:srgbClr val="000000">
                    <a:alpha val="43137"/>
                  </a:srgbClr>
                </a:outerShdw>
              </a:effectLst>
              <a:latin typeface="Sitka Text" panose="02000505000000020004" pitchFamily="2" charset="0"/>
            </a:rPr>
            <a:t>Systems  </a:t>
          </a:r>
          <a:r>
            <a:rPr lang="en-US" spc="-185" dirty="0" smtClean="0">
              <a:solidFill>
                <a:srgbClr val="FFC000"/>
              </a:solidFill>
              <a:effectLst>
                <a:outerShdw blurRad="38100" dist="38100" dir="2700000" algn="tl">
                  <a:srgbClr val="000000">
                    <a:alpha val="43137"/>
                  </a:srgbClr>
                </a:outerShdw>
              </a:effectLst>
              <a:latin typeface="Sitka Text" panose="02000505000000020004" pitchFamily="2" charset="0"/>
            </a:rPr>
            <a:t>Development</a:t>
          </a:r>
          <a:endParaRPr lang="en-US" dirty="0"/>
        </a:p>
      </dgm:t>
    </dgm:pt>
    <dgm:pt modelId="{6C1F7B5C-A11F-4D21-9A70-408B8F65AE2C}" type="parTrans" cxnId="{A13B0F5A-7D69-4961-82C5-C905436E0040}">
      <dgm:prSet/>
      <dgm:spPr/>
      <dgm:t>
        <a:bodyPr/>
        <a:lstStyle/>
        <a:p>
          <a:endParaRPr lang="en-US"/>
        </a:p>
      </dgm:t>
    </dgm:pt>
    <dgm:pt modelId="{AF2179F5-9BFE-40FC-86DB-9D78A4E400DF}" type="sibTrans" cxnId="{A13B0F5A-7D69-4961-82C5-C905436E0040}">
      <dgm:prSet/>
      <dgm:spPr/>
      <dgm:t>
        <a:bodyPr/>
        <a:lstStyle/>
        <a:p>
          <a:endParaRPr lang="en-US"/>
        </a:p>
      </dgm:t>
    </dgm:pt>
    <dgm:pt modelId="{12FA65DA-F167-4566-AAE7-63DF6913556D}" type="pres">
      <dgm:prSet presAssocID="{2D3302B1-EBE2-4609-93A4-D3C530063335}" presName="Name0" presStyleCnt="0">
        <dgm:presLayoutVars>
          <dgm:chMax/>
          <dgm:chPref/>
          <dgm:dir/>
        </dgm:presLayoutVars>
      </dgm:prSet>
      <dgm:spPr/>
      <dgm:t>
        <a:bodyPr/>
        <a:lstStyle/>
        <a:p>
          <a:endParaRPr lang="en-US"/>
        </a:p>
      </dgm:t>
    </dgm:pt>
    <dgm:pt modelId="{FF3C21F0-272F-454C-8CBB-91E95988CEBD}" type="pres">
      <dgm:prSet presAssocID="{928B620F-F3A9-4425-A900-C06266D69C8E}" presName="composite" presStyleCnt="0">
        <dgm:presLayoutVars>
          <dgm:chMax/>
          <dgm:chPref/>
        </dgm:presLayoutVars>
      </dgm:prSet>
      <dgm:spPr/>
    </dgm:pt>
    <dgm:pt modelId="{36BD7079-032F-4ED9-A29A-1DE4FD3D9452}" type="pres">
      <dgm:prSet presAssocID="{928B620F-F3A9-4425-A900-C06266D69C8E}" presName="Image" presStyleLbl="bgImgPlace1" presStyleIdx="0" presStyleCnt="1"/>
      <dgm:spPr>
        <a:blipFill rotWithShape="1">
          <a:blip xmlns:r="http://schemas.openxmlformats.org/officeDocument/2006/relationships" r:embed="rId1"/>
          <a:stretch>
            <a:fillRect/>
          </a:stretch>
        </a:blipFill>
      </dgm:spPr>
    </dgm:pt>
    <dgm:pt modelId="{EEB53763-ED5E-430A-BC2A-E1145275C522}" type="pres">
      <dgm:prSet presAssocID="{928B620F-F3A9-4425-A900-C06266D69C8E}" presName="ParentText" presStyleLbl="revTx" presStyleIdx="0" presStyleCnt="1">
        <dgm:presLayoutVars>
          <dgm:chMax val="0"/>
          <dgm:chPref val="0"/>
          <dgm:bulletEnabled val="1"/>
        </dgm:presLayoutVars>
      </dgm:prSet>
      <dgm:spPr/>
      <dgm:t>
        <a:bodyPr/>
        <a:lstStyle/>
        <a:p>
          <a:endParaRPr lang="en-US"/>
        </a:p>
      </dgm:t>
    </dgm:pt>
    <dgm:pt modelId="{2482A99D-FF4A-448D-93FF-71DC00AA1B07}" type="pres">
      <dgm:prSet presAssocID="{928B620F-F3A9-4425-A900-C06266D69C8E}" presName="tlFrame" presStyleLbl="node1" presStyleIdx="0" presStyleCnt="4"/>
      <dgm:spPr/>
    </dgm:pt>
    <dgm:pt modelId="{D721DE17-753B-4535-846A-B7DB258FF196}" type="pres">
      <dgm:prSet presAssocID="{928B620F-F3A9-4425-A900-C06266D69C8E}" presName="trFrame" presStyleLbl="node1" presStyleIdx="1" presStyleCnt="4"/>
      <dgm:spPr/>
    </dgm:pt>
    <dgm:pt modelId="{BB2E2E9B-C768-4639-ABC7-CCA900166C93}" type="pres">
      <dgm:prSet presAssocID="{928B620F-F3A9-4425-A900-C06266D69C8E}" presName="blFrame" presStyleLbl="node1" presStyleIdx="2" presStyleCnt="4"/>
      <dgm:spPr/>
    </dgm:pt>
    <dgm:pt modelId="{FBD4A59E-E938-41A7-A254-B20BCFB8600B}" type="pres">
      <dgm:prSet presAssocID="{928B620F-F3A9-4425-A900-C06266D69C8E}" presName="brFrame" presStyleLbl="node1" presStyleIdx="3" presStyleCnt="4"/>
      <dgm:spPr/>
    </dgm:pt>
  </dgm:ptLst>
  <dgm:cxnLst>
    <dgm:cxn modelId="{4354D481-091E-4A89-AA8A-0BB39BDA24D0}" type="presOf" srcId="{2D3302B1-EBE2-4609-93A4-D3C530063335}" destId="{12FA65DA-F167-4566-AAE7-63DF6913556D}" srcOrd="0" destOrd="0" presId="urn:microsoft.com/office/officeart/2009/3/layout/FramedTextPicture"/>
    <dgm:cxn modelId="{A13B0F5A-7D69-4961-82C5-C905436E0040}" srcId="{2D3302B1-EBE2-4609-93A4-D3C530063335}" destId="{928B620F-F3A9-4425-A900-C06266D69C8E}" srcOrd="0" destOrd="0" parTransId="{6C1F7B5C-A11F-4D21-9A70-408B8F65AE2C}" sibTransId="{AF2179F5-9BFE-40FC-86DB-9D78A4E400DF}"/>
    <dgm:cxn modelId="{6BD7981B-4ACC-4D2C-A200-0D052F2637A8}" type="presOf" srcId="{928B620F-F3A9-4425-A900-C06266D69C8E}" destId="{EEB53763-ED5E-430A-BC2A-E1145275C522}" srcOrd="0" destOrd="0" presId="urn:microsoft.com/office/officeart/2009/3/layout/FramedTextPicture"/>
    <dgm:cxn modelId="{B9E06663-B759-4020-AE30-7B740195476B}" type="presParOf" srcId="{12FA65DA-F167-4566-AAE7-63DF6913556D}" destId="{FF3C21F0-272F-454C-8CBB-91E95988CEBD}" srcOrd="0" destOrd="0" presId="urn:microsoft.com/office/officeart/2009/3/layout/FramedTextPicture"/>
    <dgm:cxn modelId="{1498CA99-A3B3-497E-81EB-EFA3D65BD33D}" type="presParOf" srcId="{FF3C21F0-272F-454C-8CBB-91E95988CEBD}" destId="{36BD7079-032F-4ED9-A29A-1DE4FD3D9452}" srcOrd="0" destOrd="0" presId="urn:microsoft.com/office/officeart/2009/3/layout/FramedTextPicture"/>
    <dgm:cxn modelId="{830DAD30-36FA-49D2-8F2A-22CF948E65F5}" type="presParOf" srcId="{FF3C21F0-272F-454C-8CBB-91E95988CEBD}" destId="{EEB53763-ED5E-430A-BC2A-E1145275C522}" srcOrd="1" destOrd="0" presId="urn:microsoft.com/office/officeart/2009/3/layout/FramedTextPicture"/>
    <dgm:cxn modelId="{42606570-97CC-4972-9DDC-E9670AB370ED}" type="presParOf" srcId="{FF3C21F0-272F-454C-8CBB-91E95988CEBD}" destId="{2482A99D-FF4A-448D-93FF-71DC00AA1B07}" srcOrd="2" destOrd="0" presId="urn:microsoft.com/office/officeart/2009/3/layout/FramedTextPicture"/>
    <dgm:cxn modelId="{AF7B89E7-169B-43BC-86B4-02886F038920}" type="presParOf" srcId="{FF3C21F0-272F-454C-8CBB-91E95988CEBD}" destId="{D721DE17-753B-4535-846A-B7DB258FF196}" srcOrd="3" destOrd="0" presId="urn:microsoft.com/office/officeart/2009/3/layout/FramedTextPicture"/>
    <dgm:cxn modelId="{405F8213-5A9E-4B0C-941E-3018E71F4E1F}" type="presParOf" srcId="{FF3C21F0-272F-454C-8CBB-91E95988CEBD}" destId="{BB2E2E9B-C768-4639-ABC7-CCA900166C93}" srcOrd="4" destOrd="0" presId="urn:microsoft.com/office/officeart/2009/3/layout/FramedTextPicture"/>
    <dgm:cxn modelId="{6EF979F7-A132-4520-B9AA-413D865079F7}" type="presParOf" srcId="{FF3C21F0-272F-454C-8CBB-91E95988CEBD}" destId="{FBD4A59E-E938-41A7-A254-B20BCFB8600B}" srcOrd="5" destOrd="0" presId="urn:microsoft.com/office/officeart/2009/3/layout/FramedTextPicture"/>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162A9-05A6-4318-99BA-3AA9736EFB96}">
      <dsp:nvSpPr>
        <dsp:cNvPr id="0" name=""/>
        <dsp:cNvSpPr/>
      </dsp:nvSpPr>
      <dsp:spPr>
        <a:xfrm>
          <a:off x="1017984" y="1984"/>
          <a:ext cx="4060031" cy="3248025"/>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D9D05-5BEF-465A-80C3-A5B45CE7695D}">
      <dsp:nvSpPr>
        <dsp:cNvPr id="0" name=""/>
        <dsp:cNvSpPr/>
      </dsp:nvSpPr>
      <dsp:spPr>
        <a:xfrm>
          <a:off x="1383387" y="2925206"/>
          <a:ext cx="3613427" cy="1136808"/>
        </a:xfrm>
        <a:prstGeom prst="wedgeRectCallout">
          <a:avLst>
            <a:gd name="adj1" fmla="val 20250"/>
            <a:gd name="adj2" fmla="val -60700"/>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solidFill>
                <a:schemeClr val="tx1"/>
              </a:solidFill>
              <a:latin typeface="OCR A Std" panose="020F0609000104060307" pitchFamily="49" charset="0"/>
            </a:rPr>
            <a:t>Components of CASE</a:t>
          </a:r>
          <a:endParaRPr lang="en-US" sz="3300" kern="1200" dirty="0">
            <a:solidFill>
              <a:schemeClr val="tx1"/>
            </a:solidFill>
          </a:endParaRPr>
        </a:p>
      </dsp:txBody>
      <dsp:txXfrm>
        <a:off x="1383387" y="2925206"/>
        <a:ext cx="3613427" cy="11368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46374-00DC-4B27-8B91-F9F5272BC0A7}">
      <dsp:nvSpPr>
        <dsp:cNvPr id="0" name=""/>
        <dsp:cNvSpPr/>
      </dsp:nvSpPr>
      <dsp:spPr>
        <a:xfrm>
          <a:off x="5546269" y="931049"/>
          <a:ext cx="135166" cy="2501651"/>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0122B-A85B-4939-95D3-FE72D2437241}">
      <dsp:nvSpPr>
        <dsp:cNvPr id="0" name=""/>
        <dsp:cNvSpPr/>
      </dsp:nvSpPr>
      <dsp:spPr>
        <a:xfrm>
          <a:off x="137321" y="931049"/>
          <a:ext cx="3515475" cy="2501651"/>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6F12C-F59D-41EB-9B9D-EA71BE807F9E}">
      <dsp:nvSpPr>
        <dsp:cNvPr id="0" name=""/>
        <dsp:cNvSpPr/>
      </dsp:nvSpPr>
      <dsp:spPr>
        <a:xfrm>
          <a:off x="2154" y="631299"/>
          <a:ext cx="3380308" cy="2366343"/>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50E23D-5EDC-483F-B5F1-4ECA829740FA}">
      <dsp:nvSpPr>
        <dsp:cNvPr id="0" name=""/>
        <dsp:cNvSpPr/>
      </dsp:nvSpPr>
      <dsp:spPr>
        <a:xfrm>
          <a:off x="274760" y="2998483"/>
          <a:ext cx="3242869" cy="2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80" tIns="49530" rIns="132080" bIns="49530" numCol="1" spcCol="1270" anchor="ctr" anchorCtr="0">
          <a:noAutofit/>
        </a:bodyPr>
        <a:lstStyle/>
        <a:p>
          <a:pPr lvl="0" algn="l" defTabSz="577850">
            <a:lnSpc>
              <a:spcPct val="90000"/>
            </a:lnSpc>
            <a:spcBef>
              <a:spcPct val="0"/>
            </a:spcBef>
            <a:spcAft>
              <a:spcPct val="35000"/>
            </a:spcAft>
          </a:pPr>
          <a:endParaRPr lang="en-US" sz="1300" kern="1200"/>
        </a:p>
      </dsp:txBody>
      <dsp:txXfrm>
        <a:off x="274760" y="2998483"/>
        <a:ext cx="3242869" cy="296948"/>
      </dsp:txXfrm>
    </dsp:sp>
    <dsp:sp modelId="{D7B9E68D-4A04-4CA4-BD60-7CE5B358342C}">
      <dsp:nvSpPr>
        <dsp:cNvPr id="0" name=""/>
        <dsp:cNvSpPr/>
      </dsp:nvSpPr>
      <dsp:spPr>
        <a:xfrm>
          <a:off x="3106378" y="947522"/>
          <a:ext cx="2988624" cy="1693693"/>
        </a:xfrm>
        <a:prstGeom prst="rect">
          <a:avLst/>
        </a:prstGeom>
        <a:blipFill rotWithShape="0">
          <a:blip xmlns:r="http://schemas.openxmlformats.org/officeDocument/2006/relationships" r:embed="rId2"/>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scene3d>
            <a:camera prst="orthographicFront"/>
            <a:lightRig rig="threePt" dir="t"/>
          </a:scene3d>
          <a:sp3d extrusionH="57150">
            <a:bevelT h="25400" prst="softRound"/>
          </a:sp3d>
        </a:bodyPr>
        <a:lstStyle/>
        <a:p>
          <a:pPr lvl="0" algn="l" defTabSz="1600200">
            <a:lnSpc>
              <a:spcPct val="90000"/>
            </a:lnSpc>
            <a:spcBef>
              <a:spcPct val="0"/>
            </a:spcBef>
            <a:spcAft>
              <a:spcPct val="35000"/>
            </a:spcAft>
          </a:pPr>
          <a:endParaRPr lang="en-US" sz="3600" kern="1200" dirty="0">
            <a:solidFill>
              <a:schemeClr val="bg1"/>
            </a:solidFill>
          </a:endParaRPr>
        </a:p>
      </dsp:txBody>
      <dsp:txXfrm>
        <a:off x="3106378" y="947522"/>
        <a:ext cx="2988624" cy="1693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D7079-032F-4ED9-A29A-1DE4FD3D9452}">
      <dsp:nvSpPr>
        <dsp:cNvPr id="0" name=""/>
        <dsp:cNvSpPr/>
      </dsp:nvSpPr>
      <dsp:spPr>
        <a:xfrm>
          <a:off x="0" y="23962"/>
          <a:ext cx="2350617" cy="1567072"/>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53763-ED5E-430A-BC2A-E1145275C522}">
      <dsp:nvSpPr>
        <dsp:cNvPr id="0" name=""/>
        <dsp:cNvSpPr/>
      </dsp:nvSpPr>
      <dsp:spPr>
        <a:xfrm>
          <a:off x="2448763" y="1689027"/>
          <a:ext cx="3330244" cy="20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pc="-170" dirty="0" smtClean="0">
              <a:solidFill>
                <a:schemeClr val="bg1"/>
              </a:solidFill>
              <a:latin typeface="Sitka Text" panose="02000505000000020004" pitchFamily="2" charset="0"/>
            </a:rPr>
            <a:t>Difference </a:t>
          </a:r>
          <a:r>
            <a:rPr lang="en-US" sz="1900" kern="1200" spc="-215" dirty="0" smtClean="0">
              <a:solidFill>
                <a:schemeClr val="bg1"/>
              </a:solidFill>
              <a:latin typeface="Sitka Text" panose="02000505000000020004" pitchFamily="2" charset="0"/>
            </a:rPr>
            <a:t>between</a:t>
          </a:r>
          <a:br>
            <a:rPr lang="en-US" sz="1900" kern="1200" spc="-215" dirty="0" smtClean="0">
              <a:solidFill>
                <a:schemeClr val="bg1"/>
              </a:solidFill>
              <a:latin typeface="Sitka Text" panose="02000505000000020004" pitchFamily="2" charset="0"/>
            </a:rPr>
          </a:br>
          <a:r>
            <a:rPr lang="en-US" sz="1900" kern="1200" spc="-215" dirty="0" smtClean="0">
              <a:solidFill>
                <a:schemeClr val="bg1"/>
              </a:solidFill>
              <a:latin typeface="Sitka Text" panose="02000505000000020004" pitchFamily="2" charset="0"/>
            </a:rPr>
            <a:t> </a:t>
          </a:r>
          <a:br>
            <a:rPr lang="en-US" sz="1900" kern="1200" spc="-215" dirty="0" smtClean="0">
              <a:solidFill>
                <a:schemeClr val="bg1"/>
              </a:solidFill>
              <a:latin typeface="Sitka Text" panose="02000505000000020004" pitchFamily="2" charset="0"/>
            </a:rPr>
          </a:br>
          <a:r>
            <a:rPr lang="en-US" sz="1900" kern="1200" spc="-215" dirty="0" smtClean="0">
              <a:solidFill>
                <a:srgbClr val="FFC000"/>
              </a:solidFill>
              <a:effectLst>
                <a:outerShdw blurRad="38100" dist="38100" dir="2700000" algn="tl">
                  <a:srgbClr val="000000">
                    <a:alpha val="43137"/>
                  </a:srgbClr>
                </a:outerShdw>
              </a:effectLst>
              <a:latin typeface="Sitka Text" panose="02000505000000020004" pitchFamily="2" charset="0"/>
            </a:rPr>
            <a:t>CASE-Based </a:t>
          </a:r>
          <a:r>
            <a:rPr lang="en-US" sz="1900" kern="1200" spc="-235" dirty="0" smtClean="0">
              <a:solidFill>
                <a:srgbClr val="FFC000"/>
              </a:solidFill>
              <a:effectLst>
                <a:outerShdw blurRad="38100" dist="38100" dir="2700000" algn="tl">
                  <a:srgbClr val="000000">
                    <a:alpha val="43137"/>
                  </a:srgbClr>
                </a:outerShdw>
              </a:effectLst>
              <a:latin typeface="Sitka Text" panose="02000505000000020004" pitchFamily="2" charset="0"/>
            </a:rPr>
            <a:t>Systems  </a:t>
          </a:r>
          <a:r>
            <a:rPr lang="en-US" sz="1900" kern="1200" spc="-185" dirty="0" smtClean="0">
              <a:solidFill>
                <a:srgbClr val="FFC000"/>
              </a:solidFill>
              <a:effectLst>
                <a:outerShdw blurRad="38100" dist="38100" dir="2700000" algn="tl">
                  <a:srgbClr val="000000">
                    <a:alpha val="43137"/>
                  </a:srgbClr>
                </a:outerShdw>
              </a:effectLst>
              <a:latin typeface="Sitka Text" panose="02000505000000020004" pitchFamily="2" charset="0"/>
            </a:rPr>
            <a:t>Development</a:t>
          </a:r>
          <a:r>
            <a:rPr lang="en-US" sz="1900" kern="1200" spc="-185" dirty="0" smtClean="0">
              <a:solidFill>
                <a:srgbClr val="FFC000"/>
              </a:solidFill>
              <a:latin typeface="Sitka Text" panose="02000505000000020004" pitchFamily="2" charset="0"/>
            </a:rPr>
            <a:t> </a:t>
          </a:r>
          <a:r>
            <a:rPr lang="en-US" sz="1900" kern="1200" spc="-185" dirty="0" smtClean="0">
              <a:solidFill>
                <a:schemeClr val="bg1"/>
              </a:solidFill>
              <a:latin typeface="Sitka Text" panose="02000505000000020004" pitchFamily="2" charset="0"/>
            </a:rPr>
            <a:t/>
          </a:r>
          <a:br>
            <a:rPr lang="en-US" sz="1900" kern="1200" spc="-185" dirty="0" smtClean="0">
              <a:solidFill>
                <a:schemeClr val="bg1"/>
              </a:solidFill>
              <a:latin typeface="Sitka Text" panose="02000505000000020004" pitchFamily="2" charset="0"/>
            </a:rPr>
          </a:br>
          <a:r>
            <a:rPr lang="en-US" sz="1900" kern="1200" spc="-195" dirty="0" smtClean="0">
              <a:solidFill>
                <a:schemeClr val="bg1"/>
              </a:solidFill>
              <a:latin typeface="Sitka Text" panose="02000505000000020004" pitchFamily="2" charset="0"/>
            </a:rPr>
            <a:t>and </a:t>
          </a:r>
          <a:br>
            <a:rPr lang="en-US" sz="1900" kern="1200" spc="-195" dirty="0" smtClean="0">
              <a:solidFill>
                <a:schemeClr val="bg1"/>
              </a:solidFill>
              <a:latin typeface="Sitka Text" panose="02000505000000020004" pitchFamily="2" charset="0"/>
            </a:rPr>
          </a:br>
          <a:r>
            <a:rPr lang="en-US" sz="1900" kern="1200" spc="-160" dirty="0" smtClean="0">
              <a:solidFill>
                <a:srgbClr val="FFC000"/>
              </a:solidFill>
              <a:effectLst>
                <a:outerShdw blurRad="38100" dist="38100" dir="2700000" algn="tl">
                  <a:srgbClr val="000000">
                    <a:alpha val="43137"/>
                  </a:srgbClr>
                </a:outerShdw>
              </a:effectLst>
              <a:latin typeface="Sitka Text" panose="02000505000000020004" pitchFamily="2" charset="0"/>
            </a:rPr>
            <a:t>Traditional </a:t>
          </a:r>
          <a:r>
            <a:rPr lang="en-US" sz="1900" kern="1200" spc="-235" dirty="0" smtClean="0">
              <a:solidFill>
                <a:srgbClr val="FFC000"/>
              </a:solidFill>
              <a:effectLst>
                <a:outerShdw blurRad="38100" dist="38100" dir="2700000" algn="tl">
                  <a:srgbClr val="000000">
                    <a:alpha val="43137"/>
                  </a:srgbClr>
                </a:outerShdw>
              </a:effectLst>
              <a:latin typeface="Sitka Text" panose="02000505000000020004" pitchFamily="2" charset="0"/>
            </a:rPr>
            <a:t>Systems  </a:t>
          </a:r>
          <a:r>
            <a:rPr lang="en-US" sz="1900" kern="1200" spc="-185" dirty="0" smtClean="0">
              <a:solidFill>
                <a:srgbClr val="FFC000"/>
              </a:solidFill>
              <a:effectLst>
                <a:outerShdw blurRad="38100" dist="38100" dir="2700000" algn="tl">
                  <a:srgbClr val="000000">
                    <a:alpha val="43137"/>
                  </a:srgbClr>
                </a:outerShdw>
              </a:effectLst>
              <a:latin typeface="Sitka Text" panose="02000505000000020004" pitchFamily="2" charset="0"/>
            </a:rPr>
            <a:t>Development</a:t>
          </a:r>
          <a:endParaRPr lang="en-US" sz="1900" kern="1200" dirty="0"/>
        </a:p>
      </dsp:txBody>
      <dsp:txXfrm>
        <a:off x="2448763" y="1689027"/>
        <a:ext cx="3330244" cy="2057033"/>
      </dsp:txXfrm>
    </dsp:sp>
    <dsp:sp modelId="{2482A99D-FF4A-448D-93FF-71DC00AA1B07}">
      <dsp:nvSpPr>
        <dsp:cNvPr id="0" name=""/>
        <dsp:cNvSpPr/>
      </dsp:nvSpPr>
      <dsp:spPr>
        <a:xfrm>
          <a:off x="2154936" y="1395452"/>
          <a:ext cx="799795" cy="800002"/>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21DE17-753B-4535-846A-B7DB258FF196}">
      <dsp:nvSpPr>
        <dsp:cNvPr id="0" name=""/>
        <dsp:cNvSpPr/>
      </dsp:nvSpPr>
      <dsp:spPr>
        <a:xfrm rot="5400000">
          <a:off x="5296101" y="1395555"/>
          <a:ext cx="800002" cy="799795"/>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2E2E9B-C768-4639-ABC7-CCA900166C93}">
      <dsp:nvSpPr>
        <dsp:cNvPr id="0" name=""/>
        <dsp:cNvSpPr/>
      </dsp:nvSpPr>
      <dsp:spPr>
        <a:xfrm rot="16200000">
          <a:off x="2154832" y="3240138"/>
          <a:ext cx="800002" cy="799795"/>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D4A59E-E938-41A7-A254-B20BCFB8600B}">
      <dsp:nvSpPr>
        <dsp:cNvPr id="0" name=""/>
        <dsp:cNvSpPr/>
      </dsp:nvSpPr>
      <dsp:spPr>
        <a:xfrm rot="10800000">
          <a:off x="5296204" y="3240035"/>
          <a:ext cx="799795" cy="800002"/>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24AA57E-6B73-48D8-AB8D-769413922ABA}" type="datetimeFigureOut">
              <a:rPr lang="en-US" smtClean="0"/>
              <a:t>12/9/2020</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D6C6B8E8-131A-4A95-AA71-FF67EC5FA0CE}" type="slidenum">
              <a:rPr lang="en-US" smtClean="0"/>
              <a:t>‹#›</a:t>
            </a:fld>
            <a:endParaRPr lang="en-US"/>
          </a:p>
        </p:txBody>
      </p:sp>
    </p:spTree>
    <p:extLst>
      <p:ext uri="{BB962C8B-B14F-4D97-AF65-F5344CB8AC3E}">
        <p14:creationId xmlns:p14="http://schemas.microsoft.com/office/powerpoint/2010/main" val="322152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Electronic_engineering" TargetMode="External"/><Relationship Id="rId3" Type="http://schemas.openxmlformats.org/officeDocument/2006/relationships/hyperlink" Target="https://en.wikipedia.org/wiki/Process_(engineering)" TargetMode="External"/><Relationship Id="rId7" Type="http://schemas.openxmlformats.org/officeDocument/2006/relationships/hyperlink" Target="https://en.wikipedia.org/wiki/Mechanical_engineering" TargetMode="External"/><Relationship Id="rId12" Type="http://schemas.openxmlformats.org/officeDocument/2006/relationships/hyperlink" Target="https://en.wikipedia.org/wiki/Systems_biology"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Computer_engineering" TargetMode="External"/><Relationship Id="rId11" Type="http://schemas.openxmlformats.org/officeDocument/2006/relationships/hyperlink" Target="https://en.wikipedia.org/wiki/Reverse_engineering#cite_note-2" TargetMode="External"/><Relationship Id="rId5" Type="http://schemas.openxmlformats.org/officeDocument/2006/relationships/hyperlink" Target="https://en.wikipedia.org/wiki/Natural_phenomenon" TargetMode="External"/><Relationship Id="rId10" Type="http://schemas.openxmlformats.org/officeDocument/2006/relationships/hyperlink" Target="https://en.wikipedia.org/wiki/Chemical_engineering" TargetMode="External"/><Relationship Id="rId4" Type="http://schemas.openxmlformats.org/officeDocument/2006/relationships/hyperlink" Target="https://en.wikipedia.org/wiki/Scientific_research" TargetMode="External"/><Relationship Id="rId9" Type="http://schemas.openxmlformats.org/officeDocument/2006/relationships/hyperlink" Target="https://en.wikipedia.org/wiki/Software_engineer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5600" indent="-342900">
              <a:lnSpc>
                <a:spcPts val="2460"/>
              </a:lnSpc>
              <a:buSzPct val="95238"/>
              <a:buFont typeface="Arial"/>
              <a:buChar char="•"/>
              <a:tabLst>
                <a:tab pos="354965" algn="l"/>
                <a:tab pos="355600" algn="l"/>
              </a:tabLst>
            </a:pPr>
            <a:r>
              <a:rPr lang="en-US" sz="1400" i="1" dirty="0" smtClean="0">
                <a:solidFill>
                  <a:schemeClr val="bg1"/>
                </a:solidFill>
                <a:latin typeface="Arial" panose="020B0604020202020204" pitchFamily="34" charset="0"/>
                <a:cs typeface="Arial" panose="020B0604020202020204" pitchFamily="34" charset="0"/>
              </a:rPr>
              <a:t>Automated software tools </a:t>
            </a:r>
            <a:r>
              <a:rPr lang="en-US" sz="1200" dirty="0" smtClean="0">
                <a:solidFill>
                  <a:schemeClr val="bg1"/>
                </a:solidFill>
                <a:latin typeface="Arial" panose="020B0604020202020204" pitchFamily="34" charset="0"/>
                <a:cs typeface="Arial" panose="020B0604020202020204" pitchFamily="34" charset="0"/>
              </a:rPr>
              <a:t>used by </a:t>
            </a:r>
            <a:r>
              <a:rPr lang="en-US" sz="1400" i="1" dirty="0" smtClean="0">
                <a:solidFill>
                  <a:schemeClr val="bg1"/>
                </a:solidFill>
                <a:latin typeface="Arial" panose="020B0604020202020204" pitchFamily="34" charset="0"/>
                <a:cs typeface="Arial" panose="020B0604020202020204" pitchFamily="34" charset="0"/>
              </a:rPr>
              <a:t>systems</a:t>
            </a:r>
            <a:endParaRPr lang="en-US" sz="1400" dirty="0" smtClean="0">
              <a:solidFill>
                <a:schemeClr val="bg1"/>
              </a:solidFill>
              <a:latin typeface="Arial" panose="020B0604020202020204" pitchFamily="34" charset="0"/>
              <a:cs typeface="Arial" panose="020B0604020202020204" pitchFamily="34" charset="0"/>
            </a:endParaRPr>
          </a:p>
          <a:p>
            <a:pPr marL="354965">
              <a:lnSpc>
                <a:spcPts val="2400"/>
              </a:lnSpc>
            </a:pPr>
            <a:r>
              <a:rPr lang="en-US" sz="1400" i="1" dirty="0" smtClean="0">
                <a:solidFill>
                  <a:schemeClr val="bg1"/>
                </a:solidFill>
                <a:latin typeface="Arial" panose="020B0604020202020204" pitchFamily="34" charset="0"/>
                <a:cs typeface="Arial" panose="020B0604020202020204" pitchFamily="34" charset="0"/>
              </a:rPr>
              <a:t>analysts </a:t>
            </a:r>
            <a:r>
              <a:rPr lang="en-US" sz="1200" dirty="0" smtClean="0">
                <a:solidFill>
                  <a:schemeClr val="bg1"/>
                </a:solidFill>
                <a:latin typeface="Arial" panose="020B0604020202020204" pitchFamily="34" charset="0"/>
                <a:cs typeface="Arial" panose="020B0604020202020204" pitchFamily="34" charset="0"/>
              </a:rPr>
              <a:t>to develop information systems</a:t>
            </a:r>
          </a:p>
          <a:p>
            <a:pPr marL="355600" marR="203200" indent="-342900">
              <a:lnSpc>
                <a:spcPts val="2400"/>
              </a:lnSpc>
              <a:spcBef>
                <a:spcPts val="120"/>
              </a:spcBef>
              <a:buFont typeface="Arial"/>
              <a:buChar char="•"/>
              <a:tabLst>
                <a:tab pos="354965" algn="l"/>
                <a:tab pos="355600" algn="l"/>
              </a:tabLst>
            </a:pPr>
            <a:r>
              <a:rPr lang="en-US" sz="1200" dirty="0" smtClean="0">
                <a:solidFill>
                  <a:schemeClr val="bg1"/>
                </a:solidFill>
                <a:latin typeface="Arial" panose="020B0604020202020204" pitchFamily="34" charset="0"/>
                <a:cs typeface="Arial" panose="020B0604020202020204" pitchFamily="34" charset="0"/>
              </a:rPr>
              <a:t>Used to </a:t>
            </a:r>
            <a:r>
              <a:rPr lang="en-US" sz="1400" i="1" dirty="0" smtClean="0">
                <a:solidFill>
                  <a:schemeClr val="bg1"/>
                </a:solidFill>
                <a:latin typeface="Arial" panose="020B0604020202020204" pitchFamily="34" charset="0"/>
                <a:cs typeface="Arial" panose="020B0604020202020204" pitchFamily="34" charset="0"/>
              </a:rPr>
              <a:t>support </a:t>
            </a:r>
            <a:r>
              <a:rPr lang="en-US" sz="1200" dirty="0" smtClean="0">
                <a:solidFill>
                  <a:schemeClr val="bg1"/>
                </a:solidFill>
                <a:latin typeface="Arial" panose="020B0604020202020204" pitchFamily="34" charset="0"/>
                <a:cs typeface="Arial" panose="020B0604020202020204" pitchFamily="34" charset="0"/>
              </a:rPr>
              <a:t>or </a:t>
            </a:r>
            <a:r>
              <a:rPr lang="en-US" sz="1400" i="1" dirty="0" smtClean="0">
                <a:solidFill>
                  <a:schemeClr val="bg1"/>
                </a:solidFill>
                <a:latin typeface="Arial" panose="020B0604020202020204" pitchFamily="34" charset="0"/>
                <a:cs typeface="Arial" panose="020B0604020202020204" pitchFamily="34" charset="0"/>
              </a:rPr>
              <a:t>automate </a:t>
            </a:r>
            <a:r>
              <a:rPr lang="en-US" sz="1200" dirty="0" smtClean="0">
                <a:solidFill>
                  <a:schemeClr val="bg1"/>
                </a:solidFill>
                <a:latin typeface="Arial" panose="020B0604020202020204" pitchFamily="34" charset="0"/>
                <a:cs typeface="Arial" panose="020B0604020202020204" pitchFamily="34" charset="0"/>
              </a:rPr>
              <a:t>activities  throughout the systems development life  cycle (SDLC)</a:t>
            </a:r>
          </a:p>
          <a:p>
            <a:pPr marL="355600" indent="-342900">
              <a:lnSpc>
                <a:spcPts val="2280"/>
              </a:lnSpc>
              <a:buFont typeface="Arial"/>
              <a:buChar char="•"/>
              <a:tabLst>
                <a:tab pos="354965" algn="l"/>
                <a:tab pos="355600" algn="l"/>
              </a:tabLst>
            </a:pPr>
            <a:r>
              <a:rPr lang="en-US" sz="1200" dirty="0" smtClean="0">
                <a:solidFill>
                  <a:schemeClr val="bg1"/>
                </a:solidFill>
                <a:latin typeface="Arial" panose="020B0604020202020204" pitchFamily="34" charset="0"/>
                <a:cs typeface="Arial" panose="020B0604020202020204" pitchFamily="34" charset="0"/>
              </a:rPr>
              <a:t>Increase </a:t>
            </a:r>
            <a:r>
              <a:rPr lang="en-US" sz="1400" i="1" dirty="0" smtClean="0">
                <a:solidFill>
                  <a:schemeClr val="bg1"/>
                </a:solidFill>
                <a:latin typeface="Arial" panose="020B0604020202020204" pitchFamily="34" charset="0"/>
                <a:cs typeface="Arial" panose="020B0604020202020204" pitchFamily="34" charset="0"/>
              </a:rPr>
              <a:t>productivity</a:t>
            </a:r>
            <a:endParaRPr lang="en-US" sz="1400" dirty="0" smtClean="0">
              <a:solidFill>
                <a:schemeClr val="bg1"/>
              </a:solidFill>
              <a:latin typeface="Arial" panose="020B0604020202020204" pitchFamily="34" charset="0"/>
              <a:cs typeface="Arial" panose="020B0604020202020204" pitchFamily="34" charset="0"/>
            </a:endParaRPr>
          </a:p>
          <a:p>
            <a:pPr marL="355600" indent="-342900">
              <a:lnSpc>
                <a:spcPts val="2460"/>
              </a:lnSpc>
              <a:buFont typeface="Arial"/>
              <a:buChar char="•"/>
              <a:tabLst>
                <a:tab pos="354965" algn="l"/>
                <a:tab pos="355600" algn="l"/>
              </a:tabLst>
            </a:pPr>
            <a:r>
              <a:rPr lang="en-US" sz="1200" dirty="0" smtClean="0">
                <a:solidFill>
                  <a:schemeClr val="bg1"/>
                </a:solidFill>
                <a:latin typeface="Arial" panose="020B0604020202020204" pitchFamily="34" charset="0"/>
                <a:cs typeface="Arial" panose="020B0604020202020204" pitchFamily="34" charset="0"/>
              </a:rPr>
              <a:t>Improve overall </a:t>
            </a:r>
            <a:r>
              <a:rPr lang="en-US" sz="1400" i="1" dirty="0" smtClean="0">
                <a:solidFill>
                  <a:schemeClr val="bg1"/>
                </a:solidFill>
                <a:latin typeface="Arial" panose="020B0604020202020204" pitchFamily="34" charset="0"/>
                <a:cs typeface="Arial" panose="020B0604020202020204" pitchFamily="34" charset="0"/>
              </a:rPr>
              <a:t>quality </a:t>
            </a:r>
            <a:r>
              <a:rPr lang="en-US" sz="1200" dirty="0" smtClean="0">
                <a:solidFill>
                  <a:schemeClr val="bg1"/>
                </a:solidFill>
                <a:latin typeface="Arial" panose="020B0604020202020204" pitchFamily="34" charset="0"/>
                <a:cs typeface="Arial" panose="020B0604020202020204" pitchFamily="34" charset="0"/>
              </a:rPr>
              <a:t>of systems</a:t>
            </a:r>
            <a:endParaRPr lang="en-US"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6C6B8E8-131A-4A95-AA71-FF67EC5FA0CE}" type="slidenum">
              <a:rPr lang="en-US" smtClean="0"/>
              <a:t>5</a:t>
            </a:fld>
            <a:endParaRPr lang="en-US"/>
          </a:p>
        </p:txBody>
      </p:sp>
    </p:spTree>
    <p:extLst>
      <p:ext uri="{BB962C8B-B14F-4D97-AF65-F5344CB8AC3E}">
        <p14:creationId xmlns:p14="http://schemas.microsoft.com/office/powerpoint/2010/main" val="3036800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Diagramming tools</a:t>
            </a:r>
            <a:r>
              <a:rPr lang="en-US" sz="1200" b="0" i="0" kern="1200" dirty="0" smtClean="0">
                <a:solidFill>
                  <a:schemeClr val="tx1"/>
                </a:solidFill>
                <a:effectLst/>
                <a:latin typeface="+mn-lt"/>
                <a:ea typeface="+mn-ea"/>
                <a:cs typeface="+mn-cs"/>
              </a:rPr>
              <a:t>– graphical representation of system components, data and control flow among various software components;</a:t>
            </a:r>
          </a:p>
          <a:p>
            <a:r>
              <a:rPr lang="en-US" sz="1200" b="1" i="0" kern="1200" dirty="0" smtClean="0">
                <a:solidFill>
                  <a:schemeClr val="tx1"/>
                </a:solidFill>
                <a:effectLst/>
                <a:latin typeface="+mn-lt"/>
                <a:ea typeface="+mn-ea"/>
                <a:cs typeface="+mn-cs"/>
              </a:rPr>
              <a:t>Process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modeling</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create a software process model used to develop the software;</a:t>
            </a:r>
          </a:p>
          <a:p>
            <a:r>
              <a:rPr lang="en-US" sz="1200" b="1" i="0" kern="1200" dirty="0" smtClean="0">
                <a:solidFill>
                  <a:schemeClr val="tx1"/>
                </a:solidFill>
                <a:effectLst/>
                <a:latin typeface="+mn-lt"/>
                <a:ea typeface="+mn-ea"/>
                <a:cs typeface="+mn-cs"/>
              </a:rPr>
              <a:t>Project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management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project planning, cost and effort estimation, project scheduling and resource planning.</a:t>
            </a:r>
          </a:p>
          <a:p>
            <a:r>
              <a:rPr lang="en-US" sz="1200" b="1" i="0" kern="1200" dirty="0" smtClean="0">
                <a:solidFill>
                  <a:schemeClr val="tx1"/>
                </a:solidFill>
                <a:effectLst/>
                <a:latin typeface="+mn-lt"/>
                <a:ea typeface="+mn-ea"/>
                <a:cs typeface="+mn-cs"/>
              </a:rPr>
              <a:t>Documentation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generate detailed documents for technical users and end-users describing the function and how-to of the system such as user manual.</a:t>
            </a:r>
          </a:p>
          <a:p>
            <a:r>
              <a:rPr lang="en-US" sz="1200" b="1" i="0" kern="1200" dirty="0" smtClean="0">
                <a:solidFill>
                  <a:schemeClr val="tx1"/>
                </a:solidFill>
                <a:effectLst/>
                <a:latin typeface="+mn-lt"/>
                <a:ea typeface="+mn-ea"/>
                <a:cs typeface="+mn-cs"/>
              </a:rPr>
              <a:t>Analysis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gather requirements, automatically check for inaccuracy and data redundancies.</a:t>
            </a:r>
          </a:p>
          <a:p>
            <a:r>
              <a:rPr lang="en-US" sz="1200" b="1" i="0" kern="1200" dirty="0" smtClean="0">
                <a:solidFill>
                  <a:schemeClr val="tx1"/>
                </a:solidFill>
                <a:effectLst/>
                <a:latin typeface="+mn-lt"/>
                <a:ea typeface="+mn-ea"/>
                <a:cs typeface="+mn-cs"/>
              </a:rPr>
              <a:t>Design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design the block structure of the software, then divide it into modules, provide the details for each module and interconnections among modules.</a:t>
            </a:r>
          </a:p>
          <a:p>
            <a:r>
              <a:rPr lang="en-US" sz="1200" b="1" i="0" kern="1200" dirty="0" smtClean="0">
                <a:solidFill>
                  <a:schemeClr val="tx1"/>
                </a:solidFill>
                <a:effectLst/>
                <a:latin typeface="+mn-lt"/>
                <a:ea typeface="+mn-ea"/>
                <a:cs typeface="+mn-cs"/>
              </a:rPr>
              <a:t>Configuration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management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version and revision management, change control management through automatic tracking, version management, and release management.</a:t>
            </a:r>
          </a:p>
          <a:p>
            <a:r>
              <a:rPr lang="en-US" sz="1200" b="1" i="0" kern="1200" dirty="0" smtClean="0">
                <a:solidFill>
                  <a:schemeClr val="tx1"/>
                </a:solidFill>
                <a:effectLst/>
                <a:latin typeface="+mn-lt"/>
                <a:ea typeface="+mn-ea"/>
                <a:cs typeface="+mn-cs"/>
              </a:rPr>
              <a:t>Change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control</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deal with changes made to the software, automate change tracking, file management, code management an enforce organization change policy.</a:t>
            </a:r>
          </a:p>
          <a:p>
            <a:r>
              <a:rPr lang="en-US" sz="1200" b="1" i="0" kern="1200" dirty="0" smtClean="0">
                <a:solidFill>
                  <a:schemeClr val="tx1"/>
                </a:solidFill>
                <a:effectLst/>
                <a:latin typeface="+mn-lt"/>
                <a:ea typeface="+mn-ea"/>
                <a:cs typeface="+mn-cs"/>
              </a:rPr>
              <a:t>Programming</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providing comprehensive aid in building a software product and include features for simulation and testing.</a:t>
            </a:r>
          </a:p>
          <a:p>
            <a:r>
              <a:rPr lang="en-US" sz="1200" b="1" i="0" kern="1200" dirty="0" smtClean="0">
                <a:solidFill>
                  <a:schemeClr val="tx1"/>
                </a:solidFill>
                <a:effectLst/>
                <a:latin typeface="+mn-lt"/>
                <a:ea typeface="+mn-ea"/>
                <a:cs typeface="+mn-cs"/>
              </a:rPr>
              <a:t>Prototyping</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provides initial look and feel of the product and simulates a few aspects of the actual product. Also, they help us build rapid prototypes based on existing information.</a:t>
            </a:r>
          </a:p>
          <a:p>
            <a:r>
              <a:rPr lang="en-US" sz="1200" b="1" i="0" kern="1200" dirty="0" smtClean="0">
                <a:solidFill>
                  <a:schemeClr val="tx1"/>
                </a:solidFill>
                <a:effectLst/>
                <a:latin typeface="+mn-lt"/>
                <a:ea typeface="+mn-ea"/>
                <a:cs typeface="+mn-cs"/>
              </a:rPr>
              <a:t>Web</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development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assist in designing web pages and all their consisting elements, like forms, text, script, graphics.</a:t>
            </a:r>
          </a:p>
          <a:p>
            <a:r>
              <a:rPr lang="en-US" sz="1200" b="1" i="0" kern="1200" dirty="0" smtClean="0">
                <a:solidFill>
                  <a:schemeClr val="tx1"/>
                </a:solidFill>
                <a:effectLst/>
                <a:latin typeface="+mn-lt"/>
                <a:ea typeface="+mn-ea"/>
                <a:cs typeface="+mn-cs"/>
              </a:rPr>
              <a:t>Quality</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assurance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monitoring the engineering process and methods, in order to ensure conformance of quality as per organization standards.</a:t>
            </a:r>
          </a:p>
          <a:p>
            <a:r>
              <a:rPr lang="en-US" sz="1200" b="1" i="0" kern="1200" dirty="0" smtClean="0">
                <a:solidFill>
                  <a:schemeClr val="tx1"/>
                </a:solidFill>
                <a:effectLst/>
                <a:latin typeface="+mn-lt"/>
                <a:ea typeface="+mn-ea"/>
                <a:cs typeface="+mn-cs"/>
              </a:rPr>
              <a:t>Maintenance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tools</a:t>
            </a:r>
            <a:r>
              <a:rPr lang="en-US" sz="1200" b="0" i="0" kern="1200" dirty="0" smtClean="0">
                <a:solidFill>
                  <a:schemeClr val="tx1"/>
                </a:solidFill>
                <a:effectLst/>
                <a:latin typeface="+mn-lt"/>
                <a:ea typeface="+mn-ea"/>
                <a:cs typeface="+mn-cs"/>
              </a:rPr>
              <a:t> – show modifications in the software product after it goes into production. Therefore, automatic logging, error reporting techniques, or automatic error ticket generation.</a:t>
            </a:r>
          </a:p>
          <a:p>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18</a:t>
            </a:fld>
            <a:endParaRPr lang="en-US"/>
          </a:p>
        </p:txBody>
      </p:sp>
    </p:spTree>
    <p:extLst>
      <p:ext uri="{BB962C8B-B14F-4D97-AF65-F5344CB8AC3E}">
        <p14:creationId xmlns:p14="http://schemas.microsoft.com/office/powerpoint/2010/main" val="2559641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some examples of types </a:t>
            </a:r>
            <a:endParaRPr lang="en-US" dirty="0" smtClean="0"/>
          </a:p>
          <a:p>
            <a:r>
              <a:rPr lang="en-US" dirty="0" smtClean="0"/>
              <a:t>Data flow diagrams </a:t>
            </a:r>
          </a:p>
          <a:p>
            <a:r>
              <a:rPr lang="en-US" dirty="0" smtClean="0"/>
              <a:t>Entity relationship</a:t>
            </a:r>
            <a:r>
              <a:rPr lang="en-US" baseline="0" dirty="0" smtClean="0"/>
              <a:t> diagrams</a:t>
            </a:r>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19</a:t>
            </a:fld>
            <a:endParaRPr lang="en-US"/>
          </a:p>
        </p:txBody>
      </p:sp>
    </p:spTree>
    <p:extLst>
      <p:ext uri="{BB962C8B-B14F-4D97-AF65-F5344CB8AC3E}">
        <p14:creationId xmlns:p14="http://schemas.microsoft.com/office/powerpoint/2010/main" val="3810197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CASE allows for rapid development of software because of the increasing speed of changing market-demands</a:t>
            </a:r>
            <a:r>
              <a:rPr lang="en-US" baseline="0" dirty="0" smtClean="0"/>
              <a:t> new products replace old ones much earlier than before so the development of new products has to go faster</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6C6B8E8-131A-4A95-AA71-FF67EC5FA0CE}" type="slidenum">
              <a:rPr lang="en-US" smtClean="0"/>
              <a:t>21</a:t>
            </a:fld>
            <a:endParaRPr lang="en-US"/>
          </a:p>
        </p:txBody>
      </p:sp>
    </p:spTree>
    <p:extLst>
      <p:ext uri="{BB962C8B-B14F-4D97-AF65-F5344CB8AC3E}">
        <p14:creationId xmlns:p14="http://schemas.microsoft.com/office/powerpoint/2010/main" val="682758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Advantages of the CASE approach:</a:t>
            </a:r>
          </a:p>
          <a:p>
            <a:endParaRPr lang="en-US" dirty="0" smtClean="0"/>
          </a:p>
          <a:p>
            <a:r>
              <a:rPr lang="en-US" dirty="0" smtClean="0"/>
              <a:t>As special emphasis is placed on redesign as well as testing, the servicing cost of a product over its expected lifetime is considerably reduced.</a:t>
            </a:r>
          </a:p>
          <a:p>
            <a:r>
              <a:rPr lang="en-US" dirty="0" smtClean="0"/>
              <a:t>The overall quality of the product is improved as an organized approach is undertaken during the process of development.</a:t>
            </a:r>
          </a:p>
          <a:p>
            <a:r>
              <a:rPr lang="en-US" dirty="0" smtClean="0"/>
              <a:t>Chances to meet real-world requirements are more likely and easier with a computer-aided software engineering approach.</a:t>
            </a:r>
          </a:p>
          <a:p>
            <a:r>
              <a:rPr lang="en-US" dirty="0" smtClean="0"/>
              <a:t>CASE indirectly provides an organization with a competitive advantage by helping ensure the development of high-quality products.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22</a:t>
            </a:fld>
            <a:endParaRPr lang="en-US"/>
          </a:p>
        </p:txBody>
      </p:sp>
    </p:spTree>
    <p:extLst>
      <p:ext uri="{BB962C8B-B14F-4D97-AF65-F5344CB8AC3E}">
        <p14:creationId xmlns:p14="http://schemas.microsoft.com/office/powerpoint/2010/main" val="1783635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Systems</a:t>
            </a:r>
            <a:r>
              <a:rPr lang="en-US" baseline="0" dirty="0" smtClean="0"/>
              <a:t> requirements have typically been defined by IT staff, by interviewing users to determine their operational business needs.</a:t>
            </a:r>
          </a:p>
          <a:p>
            <a:r>
              <a:rPr lang="en-US" baseline="0" dirty="0" smtClean="0"/>
              <a:t>The business needs have been difficult to determine. If these needs are not understood or expressed clearly, the designed systems may not address the real needs of the users and management</a:t>
            </a:r>
          </a:p>
          <a:p>
            <a:r>
              <a:rPr lang="en-US" baseline="0" dirty="0" smtClean="0"/>
              <a:t>The systems that are to be developed for the future must support the corporate goals. This is the most common systems development problem today</a:t>
            </a:r>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24</a:t>
            </a:fld>
            <a:endParaRPr lang="en-US"/>
          </a:p>
        </p:txBody>
      </p:sp>
    </p:spTree>
    <p:extLst>
      <p:ext uri="{BB962C8B-B14F-4D97-AF65-F5344CB8AC3E}">
        <p14:creationId xmlns:p14="http://schemas.microsoft.com/office/powerpoint/2010/main" val="692086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a:t>
            </a:r>
            <a:r>
              <a:rPr lang="en-US" baseline="0" dirty="0" smtClean="0"/>
              <a:t> approach does not offer support for integration of specification document</a:t>
            </a:r>
          </a:p>
          <a:p>
            <a:r>
              <a:rPr lang="en-US" baseline="0" dirty="0" smtClean="0"/>
              <a:t>Often, documentation is done after coding is completed in traditional systems development</a:t>
            </a:r>
          </a:p>
          <a:p>
            <a:r>
              <a:rPr lang="en-US" baseline="0" dirty="0" smtClean="0"/>
              <a:t>And traditional approach often leads to out-of-date documentation</a:t>
            </a:r>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25</a:t>
            </a:fld>
            <a:endParaRPr lang="en-US"/>
          </a:p>
        </p:txBody>
      </p:sp>
    </p:spTree>
    <p:extLst>
      <p:ext uri="{BB962C8B-B14F-4D97-AF65-F5344CB8AC3E}">
        <p14:creationId xmlns:p14="http://schemas.microsoft.com/office/powerpoint/2010/main" val="887599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Traditional Systems Development:</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Emphasis on coding and testing </a:t>
            </a:r>
          </a:p>
          <a:p>
            <a:r>
              <a:rPr lang="en-US" dirty="0" smtClean="0"/>
              <a:t>	Paper-based specifications</a:t>
            </a:r>
          </a:p>
          <a:p>
            <a:r>
              <a:rPr lang="en-US" dirty="0" smtClean="0"/>
              <a:t>	Manual coding of programs</a:t>
            </a:r>
          </a:p>
          <a:p>
            <a:r>
              <a:rPr lang="en-US" dirty="0" smtClean="0"/>
              <a:t>	Manual documenting</a:t>
            </a:r>
          </a:p>
          <a:p>
            <a:r>
              <a:rPr lang="en-US" dirty="0" smtClean="0"/>
              <a:t>	Intensive software testing</a:t>
            </a:r>
          </a:p>
          <a:p>
            <a:r>
              <a:rPr lang="en-US" dirty="0" smtClean="0"/>
              <a:t>	Maintain</a:t>
            </a:r>
            <a:r>
              <a:rPr lang="en-US" baseline="0" dirty="0" smtClean="0"/>
              <a:t> code and documentation</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while CASE-Based Systems</a:t>
            </a:r>
            <a:r>
              <a:rPr lang="en-US" baseline="0" dirty="0" smtClean="0"/>
              <a:t> Development: </a:t>
            </a:r>
          </a:p>
          <a:p>
            <a:endParaRPr lang="en-US" dirty="0" smtClean="0"/>
          </a:p>
          <a:p>
            <a:r>
              <a:rPr lang="en-US" baseline="0" dirty="0" smtClean="0"/>
              <a:t>	Emphasis on analysis and design</a:t>
            </a:r>
          </a:p>
          <a:p>
            <a:r>
              <a:rPr lang="en-US" baseline="0" dirty="0" smtClean="0"/>
              <a:t>	Rapid interactive prototyping</a:t>
            </a:r>
          </a:p>
          <a:p>
            <a:r>
              <a:rPr lang="en-US" baseline="0" dirty="0" smtClean="0"/>
              <a:t>	Automated code generation</a:t>
            </a:r>
          </a:p>
          <a:p>
            <a:r>
              <a:rPr lang="en-US" baseline="0" dirty="0" smtClean="0"/>
              <a:t>	Automated documentation generation</a:t>
            </a:r>
          </a:p>
          <a:p>
            <a:r>
              <a:rPr lang="en-US" baseline="0" dirty="0" smtClean="0"/>
              <a:t>	Automated design checking</a:t>
            </a:r>
          </a:p>
          <a:p>
            <a:r>
              <a:rPr lang="en-US" baseline="0" dirty="0" smtClean="0"/>
              <a:t>	Maintain design specification</a:t>
            </a:r>
          </a:p>
          <a:p>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26</a:t>
            </a:fld>
            <a:endParaRPr lang="en-US"/>
          </a:p>
        </p:txBody>
      </p:sp>
    </p:spTree>
    <p:extLst>
      <p:ext uri="{BB962C8B-B14F-4D97-AF65-F5344CB8AC3E}">
        <p14:creationId xmlns:p14="http://schemas.microsoft.com/office/powerpoint/2010/main" val="2582032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27</a:t>
            </a:fld>
            <a:endParaRPr lang="en-US"/>
          </a:p>
        </p:txBody>
      </p:sp>
    </p:spTree>
    <p:extLst>
      <p:ext uri="{BB962C8B-B14F-4D97-AF65-F5344CB8AC3E}">
        <p14:creationId xmlns:p14="http://schemas.microsoft.com/office/powerpoint/2010/main" val="1966292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Reverse engineering</a:t>
            </a:r>
            <a:r>
              <a:rPr lang="en-US" sz="1200" b="0" i="0" kern="1200" dirty="0" smtClean="0">
                <a:solidFill>
                  <a:schemeClr val="tx1"/>
                </a:solidFill>
                <a:effectLst/>
                <a:latin typeface="+mn-lt"/>
                <a:ea typeface="+mn-ea"/>
                <a:cs typeface="+mn-cs"/>
              </a:rPr>
              <a:t>, also called </a:t>
            </a:r>
            <a:r>
              <a:rPr lang="en-US" sz="1200" b="1" i="0" kern="1200" dirty="0" smtClean="0">
                <a:solidFill>
                  <a:schemeClr val="tx1"/>
                </a:solidFill>
                <a:effectLst/>
                <a:latin typeface="+mn-lt"/>
                <a:ea typeface="+mn-ea"/>
                <a:cs typeface="+mn-cs"/>
              </a:rPr>
              <a:t>backwards engineering</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back engineering</a:t>
            </a:r>
            <a:r>
              <a:rPr lang="en-US" sz="1200" b="0" i="0" kern="1200" dirty="0" smtClean="0">
                <a:solidFill>
                  <a:schemeClr val="tx1"/>
                </a:solidFill>
                <a:effectLst/>
                <a:latin typeface="+mn-lt"/>
                <a:ea typeface="+mn-ea"/>
                <a:cs typeface="+mn-cs"/>
              </a:rPr>
              <a:t>, is the </a:t>
            </a:r>
            <a:r>
              <a:rPr lang="en-US" sz="1200" b="0" i="0" u="none" strike="noStrike" kern="1200" dirty="0" smtClean="0">
                <a:solidFill>
                  <a:schemeClr val="tx1"/>
                </a:solidFill>
                <a:effectLst/>
                <a:latin typeface="+mn-lt"/>
                <a:ea typeface="+mn-ea"/>
                <a:cs typeface="+mn-cs"/>
                <a:hlinkClick r:id="rId3"/>
              </a:rPr>
              <a:t>process</a:t>
            </a:r>
            <a:r>
              <a:rPr lang="en-US" sz="1200" b="0" i="0" kern="1200" dirty="0" smtClean="0">
                <a:solidFill>
                  <a:schemeClr val="tx1"/>
                </a:solidFill>
                <a:effectLst/>
                <a:latin typeface="+mn-lt"/>
                <a:ea typeface="+mn-ea"/>
                <a:cs typeface="+mn-cs"/>
              </a:rPr>
              <a:t> by which an artificial object is deconstructed to reveal its designs, architecture, code or to extract knowledge from the object. It is similar to </a:t>
            </a:r>
            <a:r>
              <a:rPr lang="en-US" sz="1200" b="0" i="0" u="none" strike="noStrike" kern="1200" dirty="0" smtClean="0">
                <a:solidFill>
                  <a:schemeClr val="tx1"/>
                </a:solidFill>
                <a:effectLst/>
                <a:latin typeface="+mn-lt"/>
                <a:ea typeface="+mn-ea"/>
                <a:cs typeface="+mn-cs"/>
                <a:hlinkClick r:id="rId4"/>
              </a:rPr>
              <a:t>scientific research</a:t>
            </a:r>
            <a:r>
              <a:rPr lang="en-US" sz="1200" b="0" i="0" kern="1200" dirty="0" smtClean="0">
                <a:solidFill>
                  <a:schemeClr val="tx1"/>
                </a:solidFill>
                <a:effectLst/>
                <a:latin typeface="+mn-lt"/>
                <a:ea typeface="+mn-ea"/>
                <a:cs typeface="+mn-cs"/>
              </a:rPr>
              <a:t>, the only difference being that scientific research occurs for a </a:t>
            </a:r>
            <a:r>
              <a:rPr lang="en-US" sz="1200" b="0" i="0" u="sng" kern="1200" dirty="0" smtClean="0">
                <a:solidFill>
                  <a:schemeClr val="tx1"/>
                </a:solidFill>
                <a:effectLst/>
                <a:latin typeface="+mn-lt"/>
                <a:ea typeface="+mn-ea"/>
                <a:cs typeface="+mn-cs"/>
                <a:hlinkClick r:id="rId5"/>
              </a:rPr>
              <a:t>natural phenomenon</a:t>
            </a:r>
            <a:endParaRPr lang="en-US" sz="1200" b="0" i="0" u="sng"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Reverse engineering is applicable in the fields of </a:t>
            </a:r>
            <a:r>
              <a:rPr lang="en-US" sz="1200" b="0" i="0" u="none" strike="noStrike" kern="1200" dirty="0" smtClean="0">
                <a:solidFill>
                  <a:schemeClr val="tx1"/>
                </a:solidFill>
                <a:effectLst/>
                <a:latin typeface="+mn-lt"/>
                <a:ea typeface="+mn-ea"/>
                <a:cs typeface="+mn-cs"/>
                <a:hlinkClick r:id="rId6"/>
              </a:rPr>
              <a:t>computer engineering</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mechanical engineering</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a:rPr>
              <a:t>electronic engineering</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a:rPr>
              <a:t>software engineering</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0"/>
              </a:rPr>
              <a:t>chemical engineering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11"/>
              </a:rPr>
              <a:t>[2]</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2"/>
              </a:rPr>
              <a:t>systems biology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6</a:t>
            </a:fld>
            <a:endParaRPr lang="en-US"/>
          </a:p>
        </p:txBody>
      </p:sp>
    </p:spTree>
    <p:extLst>
      <p:ext uri="{BB962C8B-B14F-4D97-AF65-F5344CB8AC3E}">
        <p14:creationId xmlns:p14="http://schemas.microsoft.com/office/powerpoint/2010/main" val="292686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Reengineering or </a:t>
            </a:r>
            <a:r>
              <a:rPr lang="en-US" sz="1200" b="0" i="1" kern="1200" dirty="0" smtClean="0">
                <a:solidFill>
                  <a:schemeClr val="tx1"/>
                </a:solidFill>
                <a:effectLst/>
                <a:latin typeface="+mn-lt"/>
                <a:ea typeface="+mn-ea"/>
                <a:cs typeface="+mn-cs"/>
              </a:rPr>
              <a:t>Reconstruction </a:t>
            </a:r>
            <a:r>
              <a:rPr lang="en-US" sz="1200" b="0" i="0" kern="1200" baseline="0" dirty="0" smtClean="0">
                <a:solidFill>
                  <a:schemeClr val="tx1"/>
                </a:solidFill>
                <a:effectLst/>
                <a:latin typeface="+mn-lt"/>
                <a:ea typeface="+mn-ea"/>
                <a:cs typeface="+mn-cs"/>
              </a:rPr>
              <a:t>is the fundamental rethinking and radical redesign of business processes to achieve dramatic improvements in critical contemporary measures of performance.</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Re-engineering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known as process management, process renewal or process redesign - involves redesigning jobs, careers, and processes with the aim of enhancing quality, service and speed.</a:t>
            </a:r>
          </a:p>
        </p:txBody>
      </p:sp>
      <p:sp>
        <p:nvSpPr>
          <p:cNvPr id="4" name="Slide Number Placeholder 3"/>
          <p:cNvSpPr>
            <a:spLocks noGrp="1"/>
          </p:cNvSpPr>
          <p:nvPr>
            <p:ph type="sldNum" sz="quarter" idx="10"/>
          </p:nvPr>
        </p:nvSpPr>
        <p:spPr/>
        <p:txBody>
          <a:bodyPr/>
          <a:lstStyle/>
          <a:p>
            <a:fld id="{D6C6B8E8-131A-4A95-AA71-FF67EC5FA0CE}" type="slidenum">
              <a:rPr lang="en-US" smtClean="0"/>
              <a:t>7</a:t>
            </a:fld>
            <a:endParaRPr lang="en-US"/>
          </a:p>
        </p:txBody>
      </p:sp>
    </p:spTree>
    <p:extLst>
      <p:ext uri="{BB962C8B-B14F-4D97-AF65-F5344CB8AC3E}">
        <p14:creationId xmlns:p14="http://schemas.microsoft.com/office/powerpoint/2010/main" val="108092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chemeClr val="bg1"/>
              </a:buClr>
              <a:buSzPct val="69000"/>
              <a:buFont typeface="Wingdings" panose="05000000000000000000" pitchFamily="2" charset="2"/>
              <a:buChar char="Ø"/>
            </a:pPr>
            <a:r>
              <a:rPr lang="en-US" dirty="0" smtClean="0">
                <a:solidFill>
                  <a:schemeClr val="bg1"/>
                </a:solidFill>
                <a:latin typeface="Consolas" panose="020B0609020204030204" pitchFamily="49" charset="0"/>
              </a:rPr>
              <a:t>Improve quality of systems developed</a:t>
            </a:r>
          </a:p>
          <a:p>
            <a:pPr marL="342900" indent="-342900">
              <a:buClr>
                <a:schemeClr val="bg1"/>
              </a:buClr>
              <a:buSzPct val="69000"/>
              <a:buFont typeface="Wingdings" panose="05000000000000000000" pitchFamily="2" charset="2"/>
              <a:buChar char="Ø"/>
            </a:pPr>
            <a:r>
              <a:rPr lang="en-US" dirty="0" smtClean="0">
                <a:solidFill>
                  <a:schemeClr val="bg1"/>
                </a:solidFill>
                <a:latin typeface="Consolas" panose="020B0609020204030204" pitchFamily="49" charset="0"/>
              </a:rPr>
              <a:t>Increase speed of development and design</a:t>
            </a:r>
          </a:p>
          <a:p>
            <a:pPr marL="342900" indent="-342900">
              <a:buClr>
                <a:schemeClr val="bg1"/>
              </a:buClr>
              <a:buSzPct val="69000"/>
              <a:buFont typeface="Wingdings" panose="05000000000000000000" pitchFamily="2" charset="2"/>
              <a:buChar char="Ø"/>
            </a:pPr>
            <a:r>
              <a:rPr lang="en-US" dirty="0" smtClean="0">
                <a:solidFill>
                  <a:schemeClr val="bg1"/>
                </a:solidFill>
                <a:latin typeface="Consolas" panose="020B0609020204030204" pitchFamily="49" charset="0"/>
              </a:rPr>
              <a:t>Improve testing process through automated  checking </a:t>
            </a:r>
          </a:p>
          <a:p>
            <a:pPr marL="342900" indent="-342900">
              <a:buClr>
                <a:schemeClr val="bg1"/>
              </a:buClr>
              <a:buSzPct val="69000"/>
              <a:buFont typeface="Wingdings" panose="05000000000000000000" pitchFamily="2" charset="2"/>
              <a:buChar char="Ø"/>
            </a:pPr>
            <a:r>
              <a:rPr lang="en-US" dirty="0" smtClean="0">
                <a:solidFill>
                  <a:schemeClr val="bg1"/>
                </a:solidFill>
                <a:latin typeface="Consolas" panose="020B0609020204030204" pitchFamily="49" charset="0"/>
              </a:rPr>
              <a:t>Improve quality and completeness of documentation</a:t>
            </a:r>
          </a:p>
          <a:p>
            <a:pPr marL="342900" indent="-342900">
              <a:buClr>
                <a:schemeClr val="bg1"/>
              </a:buClr>
              <a:buSzPct val="69000"/>
              <a:buFont typeface="Wingdings" panose="05000000000000000000" pitchFamily="2" charset="2"/>
              <a:buChar char="Ø"/>
            </a:pPr>
            <a:r>
              <a:rPr lang="en-US" dirty="0" smtClean="0">
                <a:solidFill>
                  <a:schemeClr val="bg1"/>
                </a:solidFill>
                <a:latin typeface="Consolas" panose="020B0609020204030204" pitchFamily="49" charset="0"/>
              </a:rPr>
              <a:t>Improve project management</a:t>
            </a:r>
          </a:p>
          <a:p>
            <a:pPr marL="285750" indent="-285750">
              <a:buClr>
                <a:schemeClr val="bg1"/>
              </a:buClr>
              <a:buSzPct val="69000"/>
              <a:buFont typeface="Wingdings" panose="05000000000000000000" pitchFamily="2" charset="2"/>
              <a:buChar char="Ø"/>
            </a:pPr>
            <a:r>
              <a:rPr lang="en-US" dirty="0" smtClean="0">
                <a:solidFill>
                  <a:schemeClr val="bg1"/>
                </a:solidFill>
                <a:latin typeface="Consolas" panose="020B0609020204030204" pitchFamily="49" charset="0"/>
              </a:rPr>
              <a:t>  Simply program maintenance </a:t>
            </a:r>
          </a:p>
          <a:p>
            <a:pPr marL="342900" indent="-342900">
              <a:buClr>
                <a:schemeClr val="bg1"/>
              </a:buClr>
              <a:buSzPct val="69000"/>
              <a:buFont typeface="Wingdings" panose="05000000000000000000" pitchFamily="2" charset="2"/>
              <a:buChar char="Ø"/>
            </a:pPr>
            <a:r>
              <a:rPr lang="en-US" dirty="0" smtClean="0">
                <a:solidFill>
                  <a:schemeClr val="bg1"/>
                </a:solidFill>
                <a:latin typeface="Consolas" panose="020B0609020204030204" pitchFamily="49" charset="0"/>
              </a:rPr>
              <a:t>Promote reusability</a:t>
            </a:r>
          </a:p>
          <a:p>
            <a:pPr marL="342900" indent="-342900">
              <a:buClr>
                <a:schemeClr val="bg1"/>
              </a:buClr>
              <a:buSzPct val="69000"/>
              <a:buFont typeface="Wingdings" panose="05000000000000000000" pitchFamily="2" charset="2"/>
              <a:buChar char="Ø"/>
            </a:pPr>
            <a:r>
              <a:rPr lang="en-US" dirty="0" smtClean="0">
                <a:solidFill>
                  <a:schemeClr val="bg1"/>
                </a:solidFill>
                <a:latin typeface="Consolas" panose="020B0609020204030204" pitchFamily="49" charset="0"/>
              </a:rPr>
              <a:t>Improve software portability</a:t>
            </a:r>
          </a:p>
          <a:p>
            <a:pPr marL="342900" indent="-342900">
              <a:buClr>
                <a:schemeClr val="accent1">
                  <a:lumMod val="50000"/>
                </a:schemeClr>
              </a:buClr>
              <a:buSzPct val="69000"/>
              <a:buFont typeface="Wingdings" panose="05000000000000000000" pitchFamily="2" charset="2"/>
              <a:buChar char="Ø"/>
            </a:pPr>
            <a:endParaRPr lang="en-US" dirty="0" smtClean="0">
              <a:solidFill>
                <a:schemeClr val="bg1"/>
              </a:solidFill>
            </a:endParaRPr>
          </a:p>
          <a:p>
            <a:pPr marL="342900" indent="-342900">
              <a:buClr>
                <a:schemeClr val="accent1">
                  <a:lumMod val="50000"/>
                </a:schemeClr>
              </a:buClr>
              <a:buSzPct val="69000"/>
              <a:buFont typeface="Wingdings" panose="05000000000000000000" pitchFamily="2" charset="2"/>
              <a:buChar char="Ø"/>
            </a:pPr>
            <a:endParaRPr lang="en-US" dirty="0" smtClean="0">
              <a:solidFill>
                <a:schemeClr val="bg1"/>
              </a:solidFill>
            </a:endParaRPr>
          </a:p>
          <a:p>
            <a:pPr marL="285750" indent="-285750">
              <a:buFont typeface="Wingdings" panose="05000000000000000000" pitchFamily="2" charset="2"/>
              <a:buChar char="Ø"/>
            </a:pPr>
            <a:endParaRPr lang="en-US" sz="800"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9</a:t>
            </a:fld>
            <a:endParaRPr lang="en-US"/>
          </a:p>
        </p:txBody>
      </p:sp>
    </p:spTree>
    <p:extLst>
      <p:ext uri="{BB962C8B-B14F-4D97-AF65-F5344CB8AC3E}">
        <p14:creationId xmlns:p14="http://schemas.microsoft.com/office/powerpoint/2010/main" val="2293108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65">
              <a:lnSpc>
                <a:spcPct val="100000"/>
              </a:lnSpc>
              <a:spcBef>
                <a:spcPts val="100"/>
              </a:spcBef>
              <a:tabLst>
                <a:tab pos="299085" algn="l"/>
                <a:tab pos="299720" algn="l"/>
              </a:tabLst>
            </a:pPr>
            <a:r>
              <a:rPr lang="en-US" dirty="0" smtClean="0">
                <a:solidFill>
                  <a:schemeClr val="bg1"/>
                </a:solidFill>
                <a:latin typeface="Verdana" panose="020B0604030504040204" pitchFamily="34" charset="0"/>
                <a:ea typeface="Verdana" panose="020B0604030504040204" pitchFamily="34" charset="0"/>
                <a:cs typeface="Arial Black"/>
              </a:rPr>
              <a:t>Majority of organizations adopt CASE to improve speed and quality of systems development projects.</a:t>
            </a:r>
          </a:p>
          <a:p>
            <a:pPr marL="12065">
              <a:lnSpc>
                <a:spcPct val="100000"/>
              </a:lnSpc>
              <a:spcBef>
                <a:spcPts val="5"/>
              </a:spcBef>
              <a:tabLst>
                <a:tab pos="299085" algn="l"/>
                <a:tab pos="299720" algn="l"/>
              </a:tabLst>
            </a:pPr>
            <a:r>
              <a:rPr lang="en-US" dirty="0" smtClean="0">
                <a:solidFill>
                  <a:schemeClr val="bg1"/>
                </a:solidFill>
                <a:latin typeface="Verdana" panose="020B0604030504040204" pitchFamily="34" charset="0"/>
                <a:ea typeface="Verdana" panose="020B0604030504040204" pitchFamily="34" charset="0"/>
                <a:cs typeface="Arial Black"/>
              </a:rPr>
              <a:t>Widespread deployment has been slower than expected.</a:t>
            </a:r>
          </a:p>
          <a:p>
            <a:pPr marL="12065">
              <a:lnSpc>
                <a:spcPct val="100000"/>
              </a:lnSpc>
              <a:spcBef>
                <a:spcPts val="5"/>
              </a:spcBef>
              <a:tabLst>
                <a:tab pos="299085" algn="l"/>
                <a:tab pos="299720" algn="l"/>
              </a:tabLst>
            </a:pPr>
            <a:r>
              <a:rPr lang="en-US" dirty="0" smtClean="0">
                <a:solidFill>
                  <a:schemeClr val="bg1"/>
                </a:solidFill>
                <a:latin typeface="Verdana" panose="020B0604030504040204" pitchFamily="34" charset="0"/>
                <a:ea typeface="Verdana" panose="020B0604030504040204" pitchFamily="34" charset="0"/>
                <a:cs typeface="Arial Black"/>
              </a:rPr>
              <a:t>Several factors that inhibit widespread deployment</a:t>
            </a:r>
          </a:p>
          <a:p>
            <a:pPr marL="12065">
              <a:lnSpc>
                <a:spcPct val="100000"/>
              </a:lnSpc>
              <a:spcBef>
                <a:spcPts val="5"/>
              </a:spcBef>
              <a:tabLst>
                <a:tab pos="299085" algn="l"/>
                <a:tab pos="299720" algn="l"/>
              </a:tabLst>
            </a:pPr>
            <a:endParaRPr lang="en-US" dirty="0" smtClean="0">
              <a:solidFill>
                <a:schemeClr val="bg1"/>
              </a:solidFill>
              <a:latin typeface="Verdana" panose="020B0604030504040204" pitchFamily="34" charset="0"/>
              <a:ea typeface="Verdana" panose="020B0604030504040204" pitchFamily="34" charset="0"/>
              <a:cs typeface="Arial Black"/>
            </a:endParaRPr>
          </a:p>
          <a:p>
            <a:pPr marL="12065">
              <a:lnSpc>
                <a:spcPct val="100000"/>
              </a:lnSpc>
              <a:spcBef>
                <a:spcPts val="5"/>
              </a:spcBef>
              <a:tabLst>
                <a:tab pos="299085" algn="l"/>
                <a:tab pos="299720" algn="l"/>
              </a:tabLst>
            </a:pPr>
            <a:endParaRPr lang="en-US" dirty="0" smtClean="0">
              <a:solidFill>
                <a:schemeClr val="bg1"/>
              </a:solidFill>
              <a:latin typeface="Verdana" panose="020B0604030504040204" pitchFamily="34" charset="0"/>
              <a:ea typeface="Verdana" panose="020B0604030504040204" pitchFamily="34" charset="0"/>
              <a:cs typeface="Arial Black"/>
            </a:endParaRPr>
          </a:p>
          <a:p>
            <a:pPr marL="12065">
              <a:lnSpc>
                <a:spcPct val="100000"/>
              </a:lnSpc>
              <a:spcBef>
                <a:spcPts val="5"/>
              </a:spcBef>
              <a:tabLst>
                <a:tab pos="299085" algn="l"/>
                <a:tab pos="299720" algn="l"/>
              </a:tabLst>
            </a:pPr>
            <a:endParaRPr lang="en-US" dirty="0" smtClean="0">
              <a:solidFill>
                <a:schemeClr val="bg1"/>
              </a:solidFill>
              <a:latin typeface="Verdana" panose="020B0604030504040204" pitchFamily="34" charset="0"/>
              <a:ea typeface="Verdana" panose="020B0604030504040204" pitchFamily="34" charset="0"/>
              <a:cs typeface="Arial Black"/>
            </a:endParaRPr>
          </a:p>
          <a:p>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10</a:t>
            </a:fld>
            <a:endParaRPr lang="en-US"/>
          </a:p>
        </p:txBody>
      </p:sp>
    </p:spTree>
    <p:extLst>
      <p:ext uri="{BB962C8B-B14F-4D97-AF65-F5344CB8AC3E}">
        <p14:creationId xmlns:p14="http://schemas.microsoft.com/office/powerpoint/2010/main" val="337019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must distinguish between ‘classic’ case tools and ‘real’ case tools:</a:t>
            </a:r>
          </a:p>
          <a:p>
            <a:r>
              <a:rPr lang="en-US" dirty="0" smtClean="0"/>
              <a:t>+ Classic</a:t>
            </a:r>
            <a:r>
              <a:rPr lang="en-US" baseline="0" dirty="0" smtClean="0"/>
              <a:t> CASE tools: interactive debuggers. Compilers, project progress control systems</a:t>
            </a:r>
          </a:p>
          <a:p>
            <a:r>
              <a:rPr lang="en-US" baseline="0" dirty="0" smtClean="0"/>
              <a:t>+ Real CASE tools: support several phases of development</a:t>
            </a:r>
            <a:endParaRPr lang="en-US" dirty="0" smtClean="0"/>
          </a:p>
        </p:txBody>
      </p:sp>
      <p:sp>
        <p:nvSpPr>
          <p:cNvPr id="4" name="Slide Number Placeholder 3"/>
          <p:cNvSpPr>
            <a:spLocks noGrp="1"/>
          </p:cNvSpPr>
          <p:nvPr>
            <p:ph type="sldNum" sz="quarter" idx="10"/>
          </p:nvPr>
        </p:nvSpPr>
        <p:spPr/>
        <p:txBody>
          <a:bodyPr/>
          <a:lstStyle/>
          <a:p>
            <a:fld id="{D6C6B8E8-131A-4A95-AA71-FF67EC5FA0CE}" type="slidenum">
              <a:rPr lang="en-US" smtClean="0"/>
              <a:t>13</a:t>
            </a:fld>
            <a:endParaRPr lang="en-US"/>
          </a:p>
        </p:txBody>
      </p:sp>
    </p:spTree>
    <p:extLst>
      <p:ext uri="{BB962C8B-B14F-4D97-AF65-F5344CB8AC3E}">
        <p14:creationId xmlns:p14="http://schemas.microsoft.com/office/powerpoint/2010/main" val="3603232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Real</a:t>
            </a:r>
            <a:r>
              <a:rPr lang="en-US" sz="1200" b="0" i="0" kern="1200" baseline="0" dirty="0" smtClean="0">
                <a:solidFill>
                  <a:schemeClr val="tx1"/>
                </a:solidFill>
                <a:effectLst/>
                <a:latin typeface="+mn-lt"/>
                <a:ea typeface="+mn-ea"/>
                <a:cs typeface="+mn-cs"/>
              </a:rPr>
              <a:t> Case Tools: </a:t>
            </a:r>
            <a:r>
              <a:rPr lang="en-US" sz="1200" b="0" i="0" kern="1200" dirty="0" smtClean="0">
                <a:solidFill>
                  <a:schemeClr val="tx1"/>
                </a:solidFill>
                <a:effectLst/>
                <a:latin typeface="+mn-lt"/>
                <a:ea typeface="+mn-ea"/>
                <a:cs typeface="+mn-cs"/>
              </a:rPr>
              <a:t>There are several components are based on their usage in different stages of the software development life cycle:</a:t>
            </a:r>
            <a:endParaRPr lang="en-US" dirty="0" smtClean="0"/>
          </a:p>
          <a:p>
            <a:r>
              <a:rPr lang="en-US" dirty="0" smtClean="0"/>
              <a:t>+ Upper CASE</a:t>
            </a:r>
            <a:r>
              <a:rPr lang="en-US" baseline="0" dirty="0" smtClean="0"/>
              <a:t> tools support analysis and design</a:t>
            </a:r>
          </a:p>
          <a:p>
            <a:r>
              <a:rPr lang="en-US" baseline="0" dirty="0" smtClean="0"/>
              <a:t>+ Lower CASE tool refer to the location in these phases in the Waterfall Model</a:t>
            </a:r>
          </a:p>
          <a:p>
            <a:r>
              <a:rPr lang="en-US" baseline="0" dirty="0" smtClean="0"/>
              <a:t>+ Cross life-cycle CASE or Integrated CASE tools: combine both upper and lower, support analysis, design, and coding</a:t>
            </a:r>
            <a:r>
              <a:rPr lang="en-US" sz="1200" b="1" i="0" kern="1200" dirty="0" smtClean="0">
                <a:solidFill>
                  <a:schemeClr val="tx1"/>
                </a:solidFill>
                <a:effectLst/>
                <a:latin typeface="+mn-lt"/>
                <a:ea typeface="+mn-ea"/>
                <a:cs typeface="+mn-cs"/>
              </a:rPr>
              <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Central Repository:</a:t>
            </a:r>
            <a:r>
              <a:rPr lang="en-US" sz="1200" b="0" i="0" kern="1200" dirty="0" smtClean="0">
                <a:solidFill>
                  <a:schemeClr val="tx1"/>
                </a:solidFill>
                <a:effectLst/>
                <a:latin typeface="+mn-lt"/>
                <a:ea typeface="+mn-ea"/>
                <a:cs typeface="+mn-cs"/>
              </a:rPr>
              <a:t> A central repository is required by the tools to serve as a common source of integrated and consistent information.</a:t>
            </a:r>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14</a:t>
            </a:fld>
            <a:endParaRPr lang="en-US"/>
          </a:p>
        </p:txBody>
      </p:sp>
    </p:spTree>
    <p:extLst>
      <p:ext uri="{BB962C8B-B14F-4D97-AF65-F5344CB8AC3E}">
        <p14:creationId xmlns:p14="http://schemas.microsoft.com/office/powerpoint/2010/main" val="1885684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a:t>
            </a:r>
            <a:r>
              <a:rPr lang="en-US" baseline="0" dirty="0" smtClean="0"/>
              <a:t> tools designed to support activities of system development cycle: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a:t>
            </a:r>
            <a:r>
              <a:rPr lang="en-US" sz="1200" b="1" i="0" kern="1200" dirty="0" smtClean="0">
                <a:solidFill>
                  <a:schemeClr val="tx1"/>
                </a:solidFill>
                <a:effectLst/>
                <a:latin typeface="+mn-lt"/>
                <a:ea typeface="+mn-ea"/>
                <a:cs typeface="+mn-cs"/>
              </a:rPr>
              <a:t>the first</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phase </a:t>
            </a:r>
            <a:r>
              <a:rPr lang="en-US" sz="1200" b="0" i="0" kern="1200" dirty="0" smtClean="0">
                <a:solidFill>
                  <a:schemeClr val="tx1"/>
                </a:solidFill>
                <a:effectLst/>
                <a:latin typeface="+mn-lt"/>
                <a:ea typeface="+mn-ea"/>
                <a:cs typeface="+mn-cs"/>
              </a:rPr>
              <a:t>all the requirement are collected from customer/client. They are provided in a document called Businessmen requirement specification and System requirement specification. All the detail are discuss with customer/client in detail.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smtClean="0"/>
              <a:t>Initiating</a:t>
            </a:r>
            <a:r>
              <a:rPr lang="en-US" altLang="en-US" dirty="0" smtClean="0"/>
              <a:t> a project includes recognizing and starting a new project or project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The main purpose of project planning is to guide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smtClean="0"/>
          </a:p>
          <a:p>
            <a:r>
              <a:rPr lang="en-US" sz="1200" b="1" i="0" kern="1200" dirty="0" smtClean="0">
                <a:solidFill>
                  <a:schemeClr val="tx1"/>
                </a:solidFill>
                <a:effectLst/>
                <a:latin typeface="+mn-lt"/>
                <a:ea typeface="+mn-ea"/>
                <a:cs typeface="+mn-cs"/>
              </a:rPr>
              <a:t>Analysis</a:t>
            </a:r>
            <a:r>
              <a:rPr lang="en-US" sz="1200" b="0" i="0" kern="1200" dirty="0" smtClean="0">
                <a:solidFill>
                  <a:schemeClr val="tx1"/>
                </a:solidFill>
                <a:effectLst/>
                <a:latin typeface="+mn-lt"/>
                <a:ea typeface="+mn-ea"/>
                <a:cs typeface="+mn-cs"/>
              </a:rPr>
              <a:t> is carried out to verify the entire system. The aim of the tester is to find out the gaps and defects within the system and also to check whether the system is running according to the requirement of the customer/client.</a:t>
            </a:r>
          </a:p>
          <a:p>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Design: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has two steps:</a:t>
            </a:r>
            <a:r>
              <a:rPr lang="en-US" dirty="0" smtClean="0"/>
              <a:t/>
            </a:r>
            <a:br>
              <a:rPr lang="en-US" dirty="0" smtClean="0"/>
            </a:b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High level design : It give the architecture of software product.</a:t>
            </a:r>
          </a:p>
          <a:p>
            <a:pPr fontAlgn="base"/>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Low level design  It describe how each and every feature in the product should work and every component.</a:t>
            </a:r>
          </a:p>
          <a:p>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Implementation:</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is the longest phase.</a:t>
            </a:r>
          </a:p>
          <a:p>
            <a:pPr fontAlgn="base"/>
            <a:r>
              <a:rPr lang="en-US" sz="1200" b="0" i="0" kern="1200" dirty="0" smtClean="0">
                <a:solidFill>
                  <a:schemeClr val="tx1"/>
                </a:solidFill>
                <a:effectLst/>
                <a:latin typeface="+mn-lt"/>
                <a:ea typeface="+mn-ea"/>
                <a:cs typeface="+mn-cs"/>
              </a:rPr>
              <a:t>This phase consists of Front end + Middle ware + Back-end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Maintenance:</a:t>
            </a:r>
            <a:r>
              <a:rPr lang="en-US" dirty="0" smtClean="0"/>
              <a:t/>
            </a:r>
            <a:br>
              <a:rPr lang="en-US" dirty="0" smtClean="0"/>
            </a:br>
            <a:r>
              <a:rPr lang="en-US" sz="1200" b="0" i="0" kern="1200" dirty="0" smtClean="0">
                <a:solidFill>
                  <a:schemeClr val="tx1"/>
                </a:solidFill>
                <a:effectLst/>
                <a:latin typeface="+mn-lt"/>
                <a:ea typeface="+mn-ea"/>
                <a:cs typeface="+mn-cs"/>
              </a:rPr>
              <a:t>Once the product has been delivered to the client a task of maintenance start as when the client will come up with an error the issue should be fixed from time to time.</a:t>
            </a:r>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15</a:t>
            </a:fld>
            <a:endParaRPr lang="en-US"/>
          </a:p>
        </p:txBody>
      </p:sp>
    </p:spTree>
    <p:extLst>
      <p:ext uri="{BB962C8B-B14F-4D97-AF65-F5344CB8AC3E}">
        <p14:creationId xmlns:p14="http://schemas.microsoft.com/office/powerpoint/2010/main" val="1065992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developers always looking for such CASE tools that help</a:t>
            </a:r>
            <a:r>
              <a:rPr lang="en-US" baseline="0" dirty="0" smtClean="0"/>
              <a:t> them in many different ways during different development stages of software</a:t>
            </a:r>
          </a:p>
          <a:p>
            <a:r>
              <a:rPr lang="en-US" baseline="0" dirty="0" smtClean="0"/>
              <a:t>They can understand the software and prepare a good end product that efficiently fulfill the user requirements</a:t>
            </a:r>
          </a:p>
          <a:p>
            <a:r>
              <a:rPr lang="en-US" baseline="0" dirty="0" smtClean="0"/>
              <a:t>CASE tools provide the ways that can fulfill the requirements of software developers</a:t>
            </a:r>
          </a:p>
          <a:p>
            <a:r>
              <a:rPr lang="en-US" baseline="0" dirty="0" smtClean="0"/>
              <a:t>These tools provide computerized setting to software developers to analyze a problem and then design its system model</a:t>
            </a:r>
            <a:endParaRPr lang="en-US" dirty="0"/>
          </a:p>
        </p:txBody>
      </p:sp>
      <p:sp>
        <p:nvSpPr>
          <p:cNvPr id="4" name="Slide Number Placeholder 3"/>
          <p:cNvSpPr>
            <a:spLocks noGrp="1"/>
          </p:cNvSpPr>
          <p:nvPr>
            <p:ph type="sldNum" sz="quarter" idx="10"/>
          </p:nvPr>
        </p:nvSpPr>
        <p:spPr/>
        <p:txBody>
          <a:bodyPr/>
          <a:lstStyle/>
          <a:p>
            <a:fld id="{D6C6B8E8-131A-4A95-AA71-FF67EC5FA0CE}" type="slidenum">
              <a:rPr lang="en-US" smtClean="0"/>
              <a:t>17</a:t>
            </a:fld>
            <a:endParaRPr lang="en-US"/>
          </a:p>
        </p:txBody>
      </p:sp>
    </p:spTree>
    <p:extLst>
      <p:ext uri="{BB962C8B-B14F-4D97-AF65-F5344CB8AC3E}">
        <p14:creationId xmlns:p14="http://schemas.microsoft.com/office/powerpoint/2010/main" val="134958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16" name="bg object 16"/>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211580" y="1543811"/>
            <a:ext cx="1841500" cy="1839595"/>
          </a:xfrm>
          <a:custGeom>
            <a:avLst/>
            <a:gdLst/>
            <a:ahLst/>
            <a:cxnLst/>
            <a:rect l="l" t="t" r="r" b="b"/>
            <a:pathLst>
              <a:path w="1841500" h="1839595">
                <a:moveTo>
                  <a:pt x="920495" y="0"/>
                </a:moveTo>
                <a:lnTo>
                  <a:pt x="871608" y="1274"/>
                </a:lnTo>
                <a:lnTo>
                  <a:pt x="823386" y="5056"/>
                </a:lnTo>
                <a:lnTo>
                  <a:pt x="775892" y="11282"/>
                </a:lnTo>
                <a:lnTo>
                  <a:pt x="729190" y="19887"/>
                </a:lnTo>
                <a:lnTo>
                  <a:pt x="683343" y="30809"/>
                </a:lnTo>
                <a:lnTo>
                  <a:pt x="638415" y="43984"/>
                </a:lnTo>
                <a:lnTo>
                  <a:pt x="594470" y="59349"/>
                </a:lnTo>
                <a:lnTo>
                  <a:pt x="551572" y="76839"/>
                </a:lnTo>
                <a:lnTo>
                  <a:pt x="509783" y="96392"/>
                </a:lnTo>
                <a:lnTo>
                  <a:pt x="469168" y="117943"/>
                </a:lnTo>
                <a:lnTo>
                  <a:pt x="429790" y="141430"/>
                </a:lnTo>
                <a:lnTo>
                  <a:pt x="391713" y="166789"/>
                </a:lnTo>
                <a:lnTo>
                  <a:pt x="355000" y="193955"/>
                </a:lnTo>
                <a:lnTo>
                  <a:pt x="319715" y="222867"/>
                </a:lnTo>
                <a:lnTo>
                  <a:pt x="285922" y="253460"/>
                </a:lnTo>
                <a:lnTo>
                  <a:pt x="253684" y="285670"/>
                </a:lnTo>
                <a:lnTo>
                  <a:pt x="223065" y="319434"/>
                </a:lnTo>
                <a:lnTo>
                  <a:pt x="194128" y="354689"/>
                </a:lnTo>
                <a:lnTo>
                  <a:pt x="166938" y="391371"/>
                </a:lnTo>
                <a:lnTo>
                  <a:pt x="141557" y="429416"/>
                </a:lnTo>
                <a:lnTo>
                  <a:pt x="118049" y="468762"/>
                </a:lnTo>
                <a:lnTo>
                  <a:pt x="96479" y="509344"/>
                </a:lnTo>
                <a:lnTo>
                  <a:pt x="76908" y="551098"/>
                </a:lnTo>
                <a:lnTo>
                  <a:pt x="59402" y="593962"/>
                </a:lnTo>
                <a:lnTo>
                  <a:pt x="44024" y="637872"/>
                </a:lnTo>
                <a:lnTo>
                  <a:pt x="30837" y="682764"/>
                </a:lnTo>
                <a:lnTo>
                  <a:pt x="19905" y="728574"/>
                </a:lnTo>
                <a:lnTo>
                  <a:pt x="11292" y="775240"/>
                </a:lnTo>
                <a:lnTo>
                  <a:pt x="5061" y="822698"/>
                </a:lnTo>
                <a:lnTo>
                  <a:pt x="1275" y="870883"/>
                </a:lnTo>
                <a:lnTo>
                  <a:pt x="0" y="919733"/>
                </a:lnTo>
                <a:lnTo>
                  <a:pt x="1275" y="968584"/>
                </a:lnTo>
                <a:lnTo>
                  <a:pt x="5061" y="1016769"/>
                </a:lnTo>
                <a:lnTo>
                  <a:pt x="11292" y="1064227"/>
                </a:lnTo>
                <a:lnTo>
                  <a:pt x="19905" y="1110893"/>
                </a:lnTo>
                <a:lnTo>
                  <a:pt x="30837" y="1156703"/>
                </a:lnTo>
                <a:lnTo>
                  <a:pt x="44024" y="1201595"/>
                </a:lnTo>
                <a:lnTo>
                  <a:pt x="59402" y="1245505"/>
                </a:lnTo>
                <a:lnTo>
                  <a:pt x="76908" y="1288369"/>
                </a:lnTo>
                <a:lnTo>
                  <a:pt x="96479" y="1330123"/>
                </a:lnTo>
                <a:lnTo>
                  <a:pt x="118049" y="1370705"/>
                </a:lnTo>
                <a:lnTo>
                  <a:pt x="141557" y="1410051"/>
                </a:lnTo>
                <a:lnTo>
                  <a:pt x="166938" y="1448096"/>
                </a:lnTo>
                <a:lnTo>
                  <a:pt x="194128" y="1484778"/>
                </a:lnTo>
                <a:lnTo>
                  <a:pt x="223065" y="1520033"/>
                </a:lnTo>
                <a:lnTo>
                  <a:pt x="253684" y="1553797"/>
                </a:lnTo>
                <a:lnTo>
                  <a:pt x="285922" y="1586007"/>
                </a:lnTo>
                <a:lnTo>
                  <a:pt x="319715" y="1616600"/>
                </a:lnTo>
                <a:lnTo>
                  <a:pt x="355000" y="1645512"/>
                </a:lnTo>
                <a:lnTo>
                  <a:pt x="391713" y="1672678"/>
                </a:lnTo>
                <a:lnTo>
                  <a:pt x="429790" y="1698037"/>
                </a:lnTo>
                <a:lnTo>
                  <a:pt x="469168" y="1721524"/>
                </a:lnTo>
                <a:lnTo>
                  <a:pt x="509783" y="1743075"/>
                </a:lnTo>
                <a:lnTo>
                  <a:pt x="551572" y="1762628"/>
                </a:lnTo>
                <a:lnTo>
                  <a:pt x="594470" y="1780118"/>
                </a:lnTo>
                <a:lnTo>
                  <a:pt x="638415" y="1795483"/>
                </a:lnTo>
                <a:lnTo>
                  <a:pt x="683343" y="1808658"/>
                </a:lnTo>
                <a:lnTo>
                  <a:pt x="729190" y="1819580"/>
                </a:lnTo>
                <a:lnTo>
                  <a:pt x="775892" y="1828185"/>
                </a:lnTo>
                <a:lnTo>
                  <a:pt x="823386" y="1834411"/>
                </a:lnTo>
                <a:lnTo>
                  <a:pt x="871608" y="1838193"/>
                </a:lnTo>
                <a:lnTo>
                  <a:pt x="920495" y="1839468"/>
                </a:lnTo>
                <a:lnTo>
                  <a:pt x="969383" y="1838193"/>
                </a:lnTo>
                <a:lnTo>
                  <a:pt x="1017605" y="1834411"/>
                </a:lnTo>
                <a:lnTo>
                  <a:pt x="1065099" y="1828185"/>
                </a:lnTo>
                <a:lnTo>
                  <a:pt x="1111801" y="1819580"/>
                </a:lnTo>
                <a:lnTo>
                  <a:pt x="1157648" y="1808658"/>
                </a:lnTo>
                <a:lnTo>
                  <a:pt x="1202576" y="1795483"/>
                </a:lnTo>
                <a:lnTo>
                  <a:pt x="1246521" y="1780118"/>
                </a:lnTo>
                <a:lnTo>
                  <a:pt x="1289419" y="1762628"/>
                </a:lnTo>
                <a:lnTo>
                  <a:pt x="1331208" y="1743075"/>
                </a:lnTo>
                <a:lnTo>
                  <a:pt x="1371823" y="1721524"/>
                </a:lnTo>
                <a:lnTo>
                  <a:pt x="1411201" y="1698037"/>
                </a:lnTo>
                <a:lnTo>
                  <a:pt x="1449278" y="1672678"/>
                </a:lnTo>
                <a:lnTo>
                  <a:pt x="1485991" y="1645512"/>
                </a:lnTo>
                <a:lnTo>
                  <a:pt x="1521276" y="1616600"/>
                </a:lnTo>
                <a:lnTo>
                  <a:pt x="1555069" y="1586007"/>
                </a:lnTo>
                <a:lnTo>
                  <a:pt x="1587307" y="1553797"/>
                </a:lnTo>
                <a:lnTo>
                  <a:pt x="1617926" y="1520033"/>
                </a:lnTo>
                <a:lnTo>
                  <a:pt x="1646863" y="1484778"/>
                </a:lnTo>
                <a:lnTo>
                  <a:pt x="1674053" y="1448096"/>
                </a:lnTo>
                <a:lnTo>
                  <a:pt x="1699434" y="1410051"/>
                </a:lnTo>
                <a:lnTo>
                  <a:pt x="1722942" y="1370705"/>
                </a:lnTo>
                <a:lnTo>
                  <a:pt x="1744512" y="1330123"/>
                </a:lnTo>
                <a:lnTo>
                  <a:pt x="1764083" y="1288369"/>
                </a:lnTo>
                <a:lnTo>
                  <a:pt x="1781589" y="1245505"/>
                </a:lnTo>
                <a:lnTo>
                  <a:pt x="1796967" y="1201595"/>
                </a:lnTo>
                <a:lnTo>
                  <a:pt x="1810154" y="1156703"/>
                </a:lnTo>
                <a:lnTo>
                  <a:pt x="1821086" y="1110893"/>
                </a:lnTo>
                <a:lnTo>
                  <a:pt x="1829699" y="1064227"/>
                </a:lnTo>
                <a:lnTo>
                  <a:pt x="1835930" y="1016769"/>
                </a:lnTo>
                <a:lnTo>
                  <a:pt x="1839716" y="968584"/>
                </a:lnTo>
                <a:lnTo>
                  <a:pt x="1840992" y="919733"/>
                </a:lnTo>
                <a:lnTo>
                  <a:pt x="1839716" y="870883"/>
                </a:lnTo>
                <a:lnTo>
                  <a:pt x="1835930" y="822698"/>
                </a:lnTo>
                <a:lnTo>
                  <a:pt x="1829699" y="775240"/>
                </a:lnTo>
                <a:lnTo>
                  <a:pt x="1821086" y="728574"/>
                </a:lnTo>
                <a:lnTo>
                  <a:pt x="1810154" y="682764"/>
                </a:lnTo>
                <a:lnTo>
                  <a:pt x="1796967" y="637872"/>
                </a:lnTo>
                <a:lnTo>
                  <a:pt x="1781589" y="593962"/>
                </a:lnTo>
                <a:lnTo>
                  <a:pt x="1764083" y="551098"/>
                </a:lnTo>
                <a:lnTo>
                  <a:pt x="1744512" y="509344"/>
                </a:lnTo>
                <a:lnTo>
                  <a:pt x="1722942" y="468762"/>
                </a:lnTo>
                <a:lnTo>
                  <a:pt x="1699434" y="429416"/>
                </a:lnTo>
                <a:lnTo>
                  <a:pt x="1674053" y="391371"/>
                </a:lnTo>
                <a:lnTo>
                  <a:pt x="1646863" y="354689"/>
                </a:lnTo>
                <a:lnTo>
                  <a:pt x="1617926" y="319434"/>
                </a:lnTo>
                <a:lnTo>
                  <a:pt x="1587307" y="285670"/>
                </a:lnTo>
                <a:lnTo>
                  <a:pt x="1555069" y="253460"/>
                </a:lnTo>
                <a:lnTo>
                  <a:pt x="1521276" y="222867"/>
                </a:lnTo>
                <a:lnTo>
                  <a:pt x="1485991" y="193955"/>
                </a:lnTo>
                <a:lnTo>
                  <a:pt x="1449278" y="166789"/>
                </a:lnTo>
                <a:lnTo>
                  <a:pt x="1411201" y="141430"/>
                </a:lnTo>
                <a:lnTo>
                  <a:pt x="1371823" y="117943"/>
                </a:lnTo>
                <a:lnTo>
                  <a:pt x="1331208" y="96392"/>
                </a:lnTo>
                <a:lnTo>
                  <a:pt x="1289419" y="76839"/>
                </a:lnTo>
                <a:lnTo>
                  <a:pt x="1246521" y="59349"/>
                </a:lnTo>
                <a:lnTo>
                  <a:pt x="1202576" y="43984"/>
                </a:lnTo>
                <a:lnTo>
                  <a:pt x="1157648" y="30809"/>
                </a:lnTo>
                <a:lnTo>
                  <a:pt x="1111801" y="19887"/>
                </a:lnTo>
                <a:lnTo>
                  <a:pt x="1065099" y="11282"/>
                </a:lnTo>
                <a:lnTo>
                  <a:pt x="1017605" y="5056"/>
                </a:lnTo>
                <a:lnTo>
                  <a:pt x="969383" y="1274"/>
                </a:lnTo>
                <a:lnTo>
                  <a:pt x="920495" y="0"/>
                </a:lnTo>
                <a:close/>
              </a:path>
            </a:pathLst>
          </a:custGeom>
          <a:solidFill>
            <a:srgbClr val="47A19F">
              <a:alpha val="70195"/>
            </a:srgbClr>
          </a:solidFill>
        </p:spPr>
        <p:txBody>
          <a:bodyPr wrap="square" lIns="0" tIns="0" rIns="0" bIns="0" rtlCol="0"/>
          <a:lstStyle/>
          <a:p>
            <a:endParaRPr/>
          </a:p>
        </p:txBody>
      </p:sp>
      <p:sp>
        <p:nvSpPr>
          <p:cNvPr id="18" name="bg object 18"/>
          <p:cNvSpPr/>
          <p:nvPr/>
        </p:nvSpPr>
        <p:spPr>
          <a:xfrm>
            <a:off x="2456688" y="2788919"/>
            <a:ext cx="596265" cy="594360"/>
          </a:xfrm>
          <a:custGeom>
            <a:avLst/>
            <a:gdLst/>
            <a:ahLst/>
            <a:cxnLst/>
            <a:rect l="l" t="t" r="r" b="b"/>
            <a:pathLst>
              <a:path w="596264" h="594360">
                <a:moveTo>
                  <a:pt x="297942" y="0"/>
                </a:moveTo>
                <a:lnTo>
                  <a:pt x="249603" y="3890"/>
                </a:lnTo>
                <a:lnTo>
                  <a:pt x="203752" y="15154"/>
                </a:lnTo>
                <a:lnTo>
                  <a:pt x="161001" y="33179"/>
                </a:lnTo>
                <a:lnTo>
                  <a:pt x="121962" y="57351"/>
                </a:lnTo>
                <a:lnTo>
                  <a:pt x="87249" y="87058"/>
                </a:lnTo>
                <a:lnTo>
                  <a:pt x="57473" y="121688"/>
                </a:lnTo>
                <a:lnTo>
                  <a:pt x="33247" y="160628"/>
                </a:lnTo>
                <a:lnTo>
                  <a:pt x="15185" y="203265"/>
                </a:lnTo>
                <a:lnTo>
                  <a:pt x="3898" y="248986"/>
                </a:lnTo>
                <a:lnTo>
                  <a:pt x="0" y="297180"/>
                </a:lnTo>
                <a:lnTo>
                  <a:pt x="3898" y="345373"/>
                </a:lnTo>
                <a:lnTo>
                  <a:pt x="15185" y="391094"/>
                </a:lnTo>
                <a:lnTo>
                  <a:pt x="33247" y="433731"/>
                </a:lnTo>
                <a:lnTo>
                  <a:pt x="57473" y="472671"/>
                </a:lnTo>
                <a:lnTo>
                  <a:pt x="87248" y="507301"/>
                </a:lnTo>
                <a:lnTo>
                  <a:pt x="121962" y="537008"/>
                </a:lnTo>
                <a:lnTo>
                  <a:pt x="161001" y="561180"/>
                </a:lnTo>
                <a:lnTo>
                  <a:pt x="203752" y="579205"/>
                </a:lnTo>
                <a:lnTo>
                  <a:pt x="249603" y="590469"/>
                </a:lnTo>
                <a:lnTo>
                  <a:pt x="297942" y="594360"/>
                </a:lnTo>
                <a:lnTo>
                  <a:pt x="346280" y="590469"/>
                </a:lnTo>
                <a:lnTo>
                  <a:pt x="392131" y="579205"/>
                </a:lnTo>
                <a:lnTo>
                  <a:pt x="434882" y="561180"/>
                </a:lnTo>
                <a:lnTo>
                  <a:pt x="473921" y="537008"/>
                </a:lnTo>
                <a:lnTo>
                  <a:pt x="508635" y="507301"/>
                </a:lnTo>
                <a:lnTo>
                  <a:pt x="538410" y="472671"/>
                </a:lnTo>
                <a:lnTo>
                  <a:pt x="562636" y="433731"/>
                </a:lnTo>
                <a:lnTo>
                  <a:pt x="580698" y="391094"/>
                </a:lnTo>
                <a:lnTo>
                  <a:pt x="591985" y="345373"/>
                </a:lnTo>
                <a:lnTo>
                  <a:pt x="595884" y="297180"/>
                </a:lnTo>
                <a:lnTo>
                  <a:pt x="591985" y="248986"/>
                </a:lnTo>
                <a:lnTo>
                  <a:pt x="580698" y="203265"/>
                </a:lnTo>
                <a:lnTo>
                  <a:pt x="562636" y="160628"/>
                </a:lnTo>
                <a:lnTo>
                  <a:pt x="538410" y="121688"/>
                </a:lnTo>
                <a:lnTo>
                  <a:pt x="508635" y="87058"/>
                </a:lnTo>
                <a:lnTo>
                  <a:pt x="473921" y="57351"/>
                </a:lnTo>
                <a:lnTo>
                  <a:pt x="434882" y="33179"/>
                </a:lnTo>
                <a:lnTo>
                  <a:pt x="392131" y="15154"/>
                </a:lnTo>
                <a:lnTo>
                  <a:pt x="346280" y="3890"/>
                </a:lnTo>
                <a:lnTo>
                  <a:pt x="297942" y="0"/>
                </a:lnTo>
                <a:close/>
              </a:path>
            </a:pathLst>
          </a:custGeom>
          <a:solidFill>
            <a:srgbClr val="6C92C0">
              <a:alpha val="70195"/>
            </a:srgbClr>
          </a:solidFill>
        </p:spPr>
        <p:txBody>
          <a:bodyPr wrap="square" lIns="0" tIns="0" rIns="0" bIns="0" rtlCol="0"/>
          <a:lstStyle/>
          <a:p>
            <a:endParaRPr/>
          </a:p>
        </p:txBody>
      </p:sp>
      <p:sp>
        <p:nvSpPr>
          <p:cNvPr id="19" name="bg object 19"/>
          <p:cNvSpPr/>
          <p:nvPr/>
        </p:nvSpPr>
        <p:spPr>
          <a:xfrm>
            <a:off x="1924812" y="2104643"/>
            <a:ext cx="431292" cy="51358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065529" y="1557654"/>
            <a:ext cx="7012940" cy="848360"/>
          </a:xfrm>
          <a:prstGeom prst="rect">
            <a:avLst/>
          </a:prstGeom>
        </p:spPr>
        <p:txBody>
          <a:bodyPr wrap="square" lIns="0" tIns="0" rIns="0" bIns="0">
            <a:spAutoFit/>
          </a:bodyPr>
          <a:lstStyle>
            <a:lvl1pPr>
              <a:defRPr sz="1800" b="1" i="0">
                <a:solidFill>
                  <a:schemeClr val="tx1"/>
                </a:solidFill>
                <a:latin typeface="Verdana"/>
                <a:cs typeface="Verdan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585858"/>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585858"/>
                </a:solidFill>
                <a:latin typeface="Verdana"/>
                <a:cs typeface="Verdan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585858"/>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313C"/>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225291" y="1367993"/>
            <a:ext cx="2693416" cy="1662430"/>
          </a:xfrm>
          <a:prstGeom prst="rect">
            <a:avLst/>
          </a:prstGeom>
        </p:spPr>
        <p:txBody>
          <a:bodyPr wrap="square" lIns="0" tIns="0" rIns="0" bIns="0">
            <a:spAutoFit/>
          </a:bodyPr>
          <a:lstStyle>
            <a:lvl1pPr>
              <a:defRPr sz="6000" b="1" i="0">
                <a:solidFill>
                  <a:srgbClr val="585858"/>
                </a:solidFill>
                <a:latin typeface="Verdana"/>
                <a:cs typeface="Verdana"/>
              </a:defRPr>
            </a:lvl1pPr>
          </a:lstStyle>
          <a:p>
            <a:endParaRPr/>
          </a:p>
        </p:txBody>
      </p:sp>
      <p:sp>
        <p:nvSpPr>
          <p:cNvPr id="3" name="Holder 3"/>
          <p:cNvSpPr>
            <a:spLocks noGrp="1"/>
          </p:cNvSpPr>
          <p:nvPr>
            <p:ph type="body" idx="1"/>
          </p:nvPr>
        </p:nvSpPr>
        <p:spPr>
          <a:xfrm>
            <a:off x="1183335" y="1421333"/>
            <a:ext cx="6777329" cy="18561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19.png"/><Relationship Id="rId4" Type="http://schemas.microsoft.com/office/2007/relationships/hdphoto" Target="../media/hdphoto5.wdp"/><Relationship Id="rId9" Type="http://schemas.openxmlformats.org/officeDocument/2006/relationships/image" Target="../media/image36.jp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8.png"/><Relationship Id="rId7" Type="http://schemas.openxmlformats.org/officeDocument/2006/relationships/diagramLayout" Target="../diagrams/layout1.xml"/><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diagramData" Target="../diagrams/data1.xml"/><Relationship Id="rId5" Type="http://schemas.openxmlformats.org/officeDocument/2006/relationships/image" Target="../media/image14.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9.png"/><Relationship Id="rId7" Type="http://schemas.microsoft.com/office/2007/relationships/hdphoto" Target="../media/hdphoto7.wdp"/><Relationship Id="rId12"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microsoft.com/office/2007/relationships/hdphoto" Target="../media/hdphoto6.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9.wdp"/><Relationship Id="rId5" Type="http://schemas.openxmlformats.org/officeDocument/2006/relationships/image" Target="../media/image4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7.png"/><Relationship Id="rId7" Type="http://schemas.openxmlformats.org/officeDocument/2006/relationships/diagramLayout" Target="../diagrams/layout2.xml"/><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diagramData" Target="../diagrams/data2.xml"/><Relationship Id="rId5" Type="http://schemas.openxmlformats.org/officeDocument/2006/relationships/image" Target="../media/image14.png"/><Relationship Id="rId10" Type="http://schemas.microsoft.com/office/2007/relationships/diagramDrawing" Target="../diagrams/drawing2.xml"/><Relationship Id="rId4" Type="http://schemas.openxmlformats.org/officeDocument/2006/relationships/image" Target="../media/image7.png"/><Relationship Id="rId9" Type="http://schemas.openxmlformats.org/officeDocument/2006/relationships/diagramColors" Target="../diagrams/colors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2.jpeg"/><Relationship Id="rId5" Type="http://schemas.openxmlformats.org/officeDocument/2006/relationships/image" Target="../media/image51.jp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7.png"/><Relationship Id="rId7" Type="http://schemas.openxmlformats.org/officeDocument/2006/relationships/diagramLayout" Target="../diagrams/layout3.xml"/><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14.png"/><Relationship Id="rId10" Type="http://schemas.microsoft.com/office/2007/relationships/diagramDrawing" Target="../diagrams/drawing3.xml"/><Relationship Id="rId4" Type="http://schemas.openxmlformats.org/officeDocument/2006/relationships/image" Target="../media/image7.png"/><Relationship Id="rId9" Type="http://schemas.openxmlformats.org/officeDocument/2006/relationships/diagramColors" Target="../diagrams/colors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9.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18.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4"/>
          </p:nvPr>
        </p:nvSpPr>
        <p:spPr/>
        <p:txBody>
          <a:bodyPr/>
          <a:lstStyle/>
          <a:p>
            <a:endParaRPr lang="en-US"/>
          </a:p>
        </p:txBody>
      </p:sp>
      <p:pic>
        <p:nvPicPr>
          <p:cNvPr id="4" name="071271fbbec0391cd962bed556b4bda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5" name="object 2"/>
          <p:cNvSpPr txBox="1"/>
          <p:nvPr/>
        </p:nvSpPr>
        <p:spPr>
          <a:xfrm>
            <a:off x="683831" y="2950514"/>
            <a:ext cx="9074785" cy="936154"/>
          </a:xfrm>
          <a:prstGeom prst="rect">
            <a:avLst/>
          </a:prstGeom>
        </p:spPr>
        <p:txBody>
          <a:bodyPr vert="horz" wrap="square" lIns="0" tIns="12700" rIns="0" bIns="0" rtlCol="0">
            <a:spAutoFit/>
            <a:scene3d>
              <a:camera prst="orthographicFront"/>
              <a:lightRig rig="threePt" dir="t"/>
            </a:scene3d>
            <a:sp3d extrusionH="57150">
              <a:bevelT w="38100" h="38100" prst="angle"/>
            </a:sp3d>
          </a:bodyPr>
          <a:lstStyle/>
          <a:p>
            <a:pPr marL="12700">
              <a:lnSpc>
                <a:spcPct val="100000"/>
              </a:lnSpc>
              <a:spcBef>
                <a:spcPts val="100"/>
              </a:spcBef>
            </a:pPr>
            <a:r>
              <a:rPr sz="6000" b="1" i="1" spc="-495" dirty="0">
                <a:ln>
                  <a:solidFill>
                    <a:schemeClr val="tx1"/>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cs typeface="Verdana"/>
              </a:rPr>
              <a:t>For </a:t>
            </a:r>
            <a:r>
              <a:rPr sz="6000" b="1" i="1" spc="-600" dirty="0">
                <a:ln>
                  <a:solidFill>
                    <a:schemeClr val="tx1"/>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cs typeface="Verdana"/>
              </a:rPr>
              <a:t>System </a:t>
            </a:r>
            <a:r>
              <a:rPr sz="6000" b="1" i="1" spc="-509" dirty="0">
                <a:ln>
                  <a:solidFill>
                    <a:schemeClr val="tx1"/>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cs typeface="Verdana"/>
              </a:rPr>
              <a:t>Analysis </a:t>
            </a:r>
            <a:r>
              <a:rPr sz="6000" b="1" i="1" spc="-515" dirty="0">
                <a:ln>
                  <a:solidFill>
                    <a:schemeClr val="tx1"/>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cs typeface="Verdana"/>
              </a:rPr>
              <a:t>and</a:t>
            </a:r>
            <a:r>
              <a:rPr sz="6000" b="1" i="1" spc="295" dirty="0">
                <a:ln>
                  <a:solidFill>
                    <a:schemeClr val="tx1"/>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cs typeface="Verdana"/>
              </a:rPr>
              <a:t> </a:t>
            </a:r>
            <a:r>
              <a:rPr sz="6000" b="1" i="1" spc="-500" dirty="0">
                <a:ln>
                  <a:solidFill>
                    <a:schemeClr val="tx1"/>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cs typeface="Verdana"/>
              </a:rPr>
              <a:t>Design</a:t>
            </a:r>
            <a:endParaRPr sz="6000" i="1" dirty="0">
              <a:ln>
                <a:solidFill>
                  <a:schemeClr val="tx1"/>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cs typeface="Verdana"/>
            </a:endParaRPr>
          </a:p>
        </p:txBody>
      </p:sp>
      <p:sp>
        <p:nvSpPr>
          <p:cNvPr id="6" name="object 3"/>
          <p:cNvSpPr/>
          <p:nvPr/>
        </p:nvSpPr>
        <p:spPr>
          <a:xfrm>
            <a:off x="3671315" y="3919388"/>
            <a:ext cx="192024" cy="192024"/>
          </a:xfrm>
          <a:prstGeom prst="rect">
            <a:avLst/>
          </a:prstGeom>
          <a:blipFill>
            <a:blip r:embed="rId5" cstate="print">
              <a:duotone>
                <a:prstClr val="black"/>
                <a:schemeClr val="accent1">
                  <a:tint val="45000"/>
                  <a:satMod val="400000"/>
                </a:schemeClr>
              </a:duotone>
            </a:blip>
            <a:stretch>
              <a:fillRect/>
            </a:stretch>
          </a:blipFill>
        </p:spPr>
        <p:txBody>
          <a:bodyPr wrap="square" lIns="0" tIns="0" rIns="0" bIns="0" rtlCol="0"/>
          <a:lstStyle/>
          <a:p>
            <a:endParaRPr sz="5400">
              <a:solidFill>
                <a:schemeClr val="bg1"/>
              </a:solidFill>
              <a:latin typeface="+mj-lt"/>
            </a:endParaRPr>
          </a:p>
        </p:txBody>
      </p:sp>
      <p:sp>
        <p:nvSpPr>
          <p:cNvPr id="7" name="object 4"/>
          <p:cNvSpPr txBox="1">
            <a:spLocks/>
          </p:cNvSpPr>
          <p:nvPr/>
        </p:nvSpPr>
        <p:spPr>
          <a:xfrm>
            <a:off x="76201" y="2291133"/>
            <a:ext cx="9143999" cy="843821"/>
          </a:xfrm>
          <a:prstGeom prst="rect">
            <a:avLst/>
          </a:prstGeom>
          <a:scene3d>
            <a:camera prst="orthographicFront"/>
            <a:lightRig rig="threePt" dir="t"/>
          </a:scene3d>
          <a:sp3d>
            <a:bevelT w="152400" h="50800" prst="softRound"/>
          </a:sp3d>
        </p:spPr>
        <p:txBody>
          <a:bodyPr vert="horz" wrap="square" lIns="0" tIns="12700" rIns="0" bIns="0" rtlCol="0">
            <a:prstTxWarp prst="textArchUp">
              <a:avLst/>
            </a:prstTxWarp>
            <a:spAutoFit/>
            <a:sp3d extrusionH="57150">
              <a:bevelT w="38100" h="38100" prst="angle"/>
            </a:sp3d>
          </a:bodyPr>
          <a:lstStyle>
            <a:lvl1pPr>
              <a:defRPr sz="1800" b="1" i="0">
                <a:solidFill>
                  <a:schemeClr val="tx1"/>
                </a:solidFill>
                <a:latin typeface="Verdana"/>
                <a:ea typeface="+mj-ea"/>
                <a:cs typeface="Verdana"/>
              </a:defRPr>
            </a:lvl1pPr>
          </a:lstStyle>
          <a:p>
            <a:pPr marL="12700">
              <a:spcBef>
                <a:spcPts val="100"/>
              </a:spcBef>
              <a:tabLst>
                <a:tab pos="1497965" algn="l"/>
                <a:tab pos="9085580" algn="l"/>
              </a:tabLst>
            </a:pPr>
            <a:r>
              <a:rPr lang="en-US" sz="5400" i="1" u="heavy" kern="0" spc="-400" dirty="0" smtClean="0">
                <a:ln>
                  <a:solidFill>
                    <a:schemeClr val="bg2">
                      <a:lumMod val="10000"/>
                    </a:schemeClr>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uFill>
                  <a:solidFill>
                    <a:srgbClr val="6C92C0"/>
                  </a:solidFill>
                </a:uFill>
                <a:latin typeface="+mj-lt"/>
              </a:rPr>
              <a:t> 	</a:t>
            </a:r>
            <a:r>
              <a:rPr lang="en-US" sz="5400" i="1" u="heavy" kern="0" spc="-580" dirty="0" smtClean="0">
                <a:ln>
                  <a:solidFill>
                    <a:schemeClr val="bg2">
                      <a:lumMod val="10000"/>
                    </a:schemeClr>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uFill>
                  <a:solidFill>
                    <a:srgbClr val="6C92C0"/>
                  </a:solidFill>
                </a:uFill>
                <a:latin typeface="+mj-lt"/>
              </a:rPr>
              <a:t>Au</a:t>
            </a:r>
            <a:r>
              <a:rPr lang="en-US" sz="5400" i="1" kern="0" spc="-580" dirty="0" smtClean="0">
                <a:ln>
                  <a:solidFill>
                    <a:schemeClr val="bg2">
                      <a:lumMod val="10000"/>
                    </a:schemeClr>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rPr>
              <a:t>tomated</a:t>
            </a:r>
            <a:r>
              <a:rPr lang="en-US" sz="5400" i="1" kern="0" spc="-480" dirty="0" smtClean="0">
                <a:ln>
                  <a:solidFill>
                    <a:schemeClr val="bg2">
                      <a:lumMod val="10000"/>
                    </a:schemeClr>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rPr>
              <a:t> </a:t>
            </a:r>
            <a:r>
              <a:rPr lang="en-US" sz="5400" i="1" kern="0" spc="-550" dirty="0" smtClean="0">
                <a:ln>
                  <a:solidFill>
                    <a:schemeClr val="bg2">
                      <a:lumMod val="10000"/>
                    </a:schemeClr>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latin typeface="+mj-lt"/>
              </a:rPr>
              <a:t>Too</a:t>
            </a:r>
            <a:r>
              <a:rPr lang="en-US" sz="5400" i="1" u="heavy" kern="0" spc="-550" dirty="0" smtClean="0">
                <a:ln>
                  <a:solidFill>
                    <a:schemeClr val="bg2">
                      <a:lumMod val="10000"/>
                    </a:schemeClr>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uFill>
                  <a:solidFill>
                    <a:srgbClr val="47A19F"/>
                  </a:solidFill>
                </a:uFill>
                <a:latin typeface="+mj-lt"/>
              </a:rPr>
              <a:t>ls	</a:t>
            </a:r>
            <a:endParaRPr lang="en-US" sz="5400" i="1" u="heavy" kern="0" spc="-550" dirty="0">
              <a:ln>
                <a:solidFill>
                  <a:schemeClr val="bg2">
                    <a:lumMod val="10000"/>
                  </a:schemeClr>
                </a:solidFill>
              </a:ln>
              <a:solidFill>
                <a:schemeClr val="bg2"/>
              </a:solidFill>
              <a:effectLst>
                <a:outerShdw blurRad="38100" dist="38100" dir="2700000" algn="tl">
                  <a:srgbClr val="000000">
                    <a:alpha val="43137"/>
                  </a:srgbClr>
                </a:outerShdw>
                <a:reflection blurRad="6350" stA="50000" endA="300" endPos="50000" dist="60007" dir="5400000" sy="-100000" algn="bl" rotWithShape="0"/>
              </a:effectLst>
              <a:uFill>
                <a:solidFill>
                  <a:srgbClr val="47A19F"/>
                </a:solidFill>
              </a:uFill>
              <a:latin typeface="+mj-lt"/>
            </a:endParaRPr>
          </a:p>
        </p:txBody>
      </p:sp>
      <p:sp>
        <p:nvSpPr>
          <p:cNvPr id="8" name="object 5"/>
          <p:cNvSpPr/>
          <p:nvPr/>
        </p:nvSpPr>
        <p:spPr>
          <a:xfrm>
            <a:off x="4009644" y="3919388"/>
            <a:ext cx="193547" cy="192024"/>
          </a:xfrm>
          <a:prstGeom prst="rect">
            <a:avLst/>
          </a:prstGeom>
          <a:blipFill>
            <a:blip r:embed="rId6" cstate="print">
              <a:extLst>
                <a:ext uri="{BEBA8EAE-BF5A-486C-A8C5-ECC9F3942E4B}">
                  <a14:imgProps xmlns:a14="http://schemas.microsoft.com/office/drawing/2010/main">
                    <a14:imgLayer r:embed="rId7">
                      <a14:imgEffect>
                        <a14:colorTemperature colorTemp="4700"/>
                      </a14:imgEffect>
                    </a14:imgLayer>
                  </a14:imgProps>
                </a:ext>
              </a:extLst>
            </a:blip>
            <a:stretch>
              <a:fillRect/>
            </a:stretch>
          </a:blipFill>
        </p:spPr>
        <p:txBody>
          <a:bodyPr wrap="square" lIns="0" tIns="0" rIns="0" bIns="0" rtlCol="0"/>
          <a:lstStyle/>
          <a:p>
            <a:endParaRPr sz="5400">
              <a:solidFill>
                <a:schemeClr val="bg1"/>
              </a:solidFill>
              <a:latin typeface="+mj-lt"/>
            </a:endParaRPr>
          </a:p>
        </p:txBody>
      </p:sp>
      <p:sp>
        <p:nvSpPr>
          <p:cNvPr id="9" name="object 6"/>
          <p:cNvSpPr/>
          <p:nvPr/>
        </p:nvSpPr>
        <p:spPr>
          <a:xfrm>
            <a:off x="4349496" y="3919388"/>
            <a:ext cx="193548" cy="192024"/>
          </a:xfrm>
          <a:prstGeom prst="rect">
            <a:avLst/>
          </a:prstGeom>
          <a:blipFill>
            <a:blip r:embed="rId8" cstate="print">
              <a:duotone>
                <a:prstClr val="black"/>
                <a:schemeClr val="accent3">
                  <a:tint val="45000"/>
                  <a:satMod val="400000"/>
                </a:schemeClr>
              </a:duotone>
            </a:blip>
            <a:stretch>
              <a:fillRect/>
            </a:stretch>
          </a:blipFill>
        </p:spPr>
        <p:txBody>
          <a:bodyPr wrap="square" lIns="0" tIns="0" rIns="0" bIns="0" rtlCol="0"/>
          <a:lstStyle/>
          <a:p>
            <a:endParaRPr sz="5400">
              <a:solidFill>
                <a:schemeClr val="bg1"/>
              </a:solidFill>
              <a:latin typeface="+mj-lt"/>
            </a:endParaRPr>
          </a:p>
        </p:txBody>
      </p:sp>
      <p:sp>
        <p:nvSpPr>
          <p:cNvPr id="10" name="object 7"/>
          <p:cNvSpPr/>
          <p:nvPr/>
        </p:nvSpPr>
        <p:spPr>
          <a:xfrm>
            <a:off x="4689347" y="3919388"/>
            <a:ext cx="192024" cy="192024"/>
          </a:xfrm>
          <a:prstGeom prst="rect">
            <a:avLst/>
          </a:prstGeom>
          <a:blipFill>
            <a:blip r:embed="rId9" cstate="print">
              <a:duotone>
                <a:prstClr val="black"/>
                <a:schemeClr val="accent2">
                  <a:tint val="45000"/>
                  <a:satMod val="400000"/>
                </a:schemeClr>
              </a:duotone>
            </a:blip>
            <a:stretch>
              <a:fillRect/>
            </a:stretch>
          </a:blipFill>
        </p:spPr>
        <p:txBody>
          <a:bodyPr wrap="square" lIns="0" tIns="0" rIns="0" bIns="0" rtlCol="0"/>
          <a:lstStyle/>
          <a:p>
            <a:endParaRPr sz="5400">
              <a:solidFill>
                <a:schemeClr val="bg1"/>
              </a:solidFill>
              <a:latin typeface="+mj-lt"/>
            </a:endParaRPr>
          </a:p>
        </p:txBody>
      </p:sp>
      <p:sp>
        <p:nvSpPr>
          <p:cNvPr id="11" name="object 8"/>
          <p:cNvSpPr/>
          <p:nvPr/>
        </p:nvSpPr>
        <p:spPr>
          <a:xfrm>
            <a:off x="5029200" y="3919388"/>
            <a:ext cx="192024" cy="192024"/>
          </a:xfrm>
          <a:prstGeom prst="rect">
            <a:avLst/>
          </a:prstGeom>
          <a:blipFill>
            <a:blip r:embed="rId5" cstate="print">
              <a:duotone>
                <a:prstClr val="black"/>
                <a:schemeClr val="accent6">
                  <a:tint val="45000"/>
                  <a:satMod val="400000"/>
                </a:schemeClr>
              </a:duotone>
            </a:blip>
            <a:stretch>
              <a:fillRect/>
            </a:stretch>
          </a:blipFill>
        </p:spPr>
        <p:txBody>
          <a:bodyPr wrap="square" lIns="0" tIns="0" rIns="0" bIns="0" rtlCol="0"/>
          <a:lstStyle/>
          <a:p>
            <a:endParaRPr sz="5400">
              <a:solidFill>
                <a:schemeClr val="bg1"/>
              </a:solidFill>
              <a:latin typeface="+mj-lt"/>
            </a:endParaRPr>
          </a:p>
        </p:txBody>
      </p:sp>
      <p:sp>
        <p:nvSpPr>
          <p:cNvPr id="12" name="object 9"/>
          <p:cNvSpPr/>
          <p:nvPr/>
        </p:nvSpPr>
        <p:spPr>
          <a:xfrm>
            <a:off x="5367528" y="3919388"/>
            <a:ext cx="193548" cy="192024"/>
          </a:xfrm>
          <a:prstGeom prst="rect">
            <a:avLst/>
          </a:prstGeom>
          <a:blipFill>
            <a:blip r:embed="rId10" cstate="print"/>
            <a:stretch>
              <a:fillRect/>
            </a:stretch>
          </a:blipFill>
        </p:spPr>
        <p:txBody>
          <a:bodyPr wrap="square" lIns="0" tIns="0" rIns="0" bIns="0" rtlCol="0"/>
          <a:lstStyle/>
          <a:p>
            <a:endParaRPr sz="5400">
              <a:solidFill>
                <a:schemeClr val="bg1"/>
              </a:solidFill>
              <a:latin typeface="+mj-lt"/>
            </a:endParaRPr>
          </a:p>
        </p:txBody>
      </p:sp>
    </p:spTree>
    <p:extLst>
      <p:ext uri="{BB962C8B-B14F-4D97-AF65-F5344CB8AC3E}">
        <p14:creationId xmlns:p14="http://schemas.microsoft.com/office/powerpoint/2010/main" val="283143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276495" y="2434184"/>
            <a:ext cx="1610226" cy="1456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b="7383"/>
          <a:stretch/>
        </p:blipFill>
        <p:spPr>
          <a:xfrm rot="1167574">
            <a:off x="1762487" y="3241362"/>
            <a:ext cx="1813409" cy="1512747"/>
          </a:xfrm>
          <a:prstGeom prst="rect">
            <a:avLst/>
          </a:prstGeom>
          <a:ln>
            <a:noFill/>
          </a:ln>
          <a:effectLst>
            <a:softEdge rad="112500"/>
          </a:effectLst>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3556" t="-4251" r="3556" b="4251"/>
          <a:stretch/>
        </p:blipFill>
        <p:spPr>
          <a:xfrm rot="19864588">
            <a:off x="2989005" y="2634563"/>
            <a:ext cx="2089234" cy="2033122"/>
          </a:xfrm>
          <a:prstGeom prst="rect">
            <a:avLst/>
          </a:prstGeom>
          <a:ln>
            <a:noFill/>
          </a:ln>
          <a:effectLst>
            <a:softEdge rad="112500"/>
          </a:effectLst>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b="7887"/>
          <a:stretch/>
        </p:blipFill>
        <p:spPr>
          <a:xfrm>
            <a:off x="2064616" y="2577604"/>
            <a:ext cx="2740960" cy="2290432"/>
          </a:xfrm>
          <a:prstGeom prst="rect">
            <a:avLst/>
          </a:prstGeom>
          <a:ln>
            <a:noFill/>
          </a:ln>
          <a:effectLst>
            <a:softEdge rad="112500"/>
          </a:effectLst>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520" y="2619703"/>
            <a:ext cx="3733800" cy="2320797"/>
          </a:xfrm>
          <a:prstGeom prst="rect">
            <a:avLst/>
          </a:prstGeom>
          <a:ln>
            <a:noFill/>
          </a:ln>
          <a:effectLst>
            <a:softEdge rad="112500"/>
          </a:effectLst>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t="3525" b="6609"/>
          <a:stretch/>
        </p:blipFill>
        <p:spPr>
          <a:xfrm>
            <a:off x="599121" y="2198076"/>
            <a:ext cx="6353922" cy="2945424"/>
          </a:xfrm>
          <a:prstGeom prst="rect">
            <a:avLst/>
          </a:prstGeom>
          <a:ln>
            <a:noFill/>
          </a:ln>
          <a:effectLst>
            <a:softEdge rad="112500"/>
          </a:effectLst>
        </p:spPr>
      </p:pic>
      <p:sp>
        <p:nvSpPr>
          <p:cNvPr id="9" name="object 3"/>
          <p:cNvSpPr/>
          <p:nvPr/>
        </p:nvSpPr>
        <p:spPr>
          <a:xfrm>
            <a:off x="946403" y="902208"/>
            <a:ext cx="192024" cy="193547"/>
          </a:xfrm>
          <a:prstGeom prst="rect">
            <a:avLst/>
          </a:prstGeom>
          <a:blipFill>
            <a:blip r:embed="rId10" cstate="print"/>
            <a:stretch>
              <a:fillRect/>
            </a:stretch>
          </a:blipFill>
        </p:spPr>
        <p:txBody>
          <a:bodyPr wrap="square" lIns="0" tIns="0" rIns="0" bIns="0" rtlCol="0"/>
          <a:lstStyle/>
          <a:p>
            <a:endParaRPr/>
          </a:p>
        </p:txBody>
      </p:sp>
      <p:sp>
        <p:nvSpPr>
          <p:cNvPr id="20" name="Horizontal Scroll 19"/>
          <p:cNvSpPr/>
          <p:nvPr/>
        </p:nvSpPr>
        <p:spPr>
          <a:xfrm>
            <a:off x="381000" y="10071"/>
            <a:ext cx="2113533" cy="1371600"/>
          </a:xfrm>
          <a:prstGeom prst="horizontalScroll">
            <a:avLst/>
          </a:prstGeom>
          <a:gradFill flip="none" rotWithShape="1">
            <a:gsLst>
              <a:gs pos="0">
                <a:schemeClr val="accent6">
                  <a:lumMod val="50000"/>
                  <a:tint val="66000"/>
                  <a:satMod val="160000"/>
                </a:schemeClr>
              </a:gs>
              <a:gs pos="50000">
                <a:schemeClr val="accent6">
                  <a:lumMod val="50000"/>
                  <a:tint val="44500"/>
                  <a:satMod val="160000"/>
                </a:schemeClr>
              </a:gs>
              <a:gs pos="100000">
                <a:schemeClr val="accent6">
                  <a:lumMod val="50000"/>
                  <a:tint val="23500"/>
                  <a:satMod val="160000"/>
                </a:schemeClr>
              </a:gs>
            </a:gsLst>
            <a:path path="circle">
              <a:fillToRect l="100000" b="100000"/>
            </a:path>
            <a:tileRect t="-100000" r="-100000"/>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MV Boli" panose="02000500030200090000" pitchFamily="2" charset="0"/>
                <a:cs typeface="MV Boli" panose="02000500030200090000" pitchFamily="2" charset="0"/>
              </a:rPr>
              <a:t>CASE and System Quality</a:t>
            </a:r>
          </a:p>
        </p:txBody>
      </p:sp>
      <p:sp>
        <p:nvSpPr>
          <p:cNvPr id="3" name="TextBox 2"/>
          <p:cNvSpPr txBox="1"/>
          <p:nvPr/>
        </p:nvSpPr>
        <p:spPr>
          <a:xfrm>
            <a:off x="685800" y="1483815"/>
            <a:ext cx="8077200" cy="954107"/>
          </a:xfrm>
          <a:prstGeom prst="rect">
            <a:avLst/>
          </a:prstGeom>
          <a:noFill/>
        </p:spPr>
        <p:txBody>
          <a:bodyPr wrap="square" rtlCol="0">
            <a:spAutoFit/>
          </a:bodyPr>
          <a:lstStyle/>
          <a:p>
            <a:pPr marL="12065">
              <a:lnSpc>
                <a:spcPct val="100000"/>
              </a:lnSpc>
              <a:spcBef>
                <a:spcPts val="100"/>
              </a:spcBef>
              <a:tabLst>
                <a:tab pos="299085" algn="l"/>
                <a:tab pos="299720" algn="l"/>
              </a:tabLst>
            </a:pPr>
            <a:r>
              <a:rPr lang="en-US" sz="1400" dirty="0">
                <a:solidFill>
                  <a:schemeClr val="bg1"/>
                </a:solidFill>
                <a:latin typeface="Verdana" panose="020B0604030504040204" pitchFamily="34" charset="0"/>
                <a:ea typeface="Verdana" panose="020B0604030504040204" pitchFamily="34" charset="0"/>
                <a:cs typeface="Arial Black"/>
              </a:rPr>
              <a:t>Majority of organizations adopt CASE to improve speed and quality of systems development projects.</a:t>
            </a:r>
          </a:p>
          <a:p>
            <a:pPr marL="12065">
              <a:lnSpc>
                <a:spcPct val="100000"/>
              </a:lnSpc>
              <a:spcBef>
                <a:spcPts val="5"/>
              </a:spcBef>
              <a:tabLst>
                <a:tab pos="299085" algn="l"/>
                <a:tab pos="299720" algn="l"/>
              </a:tabLst>
            </a:pPr>
            <a:r>
              <a:rPr lang="en-US" sz="1400" dirty="0">
                <a:solidFill>
                  <a:schemeClr val="bg1"/>
                </a:solidFill>
                <a:latin typeface="Verdana" panose="020B0604030504040204" pitchFamily="34" charset="0"/>
                <a:ea typeface="Verdana" panose="020B0604030504040204" pitchFamily="34" charset="0"/>
                <a:cs typeface="Arial Black"/>
              </a:rPr>
              <a:t>Widespread deployment has been slower than expected.</a:t>
            </a:r>
          </a:p>
          <a:p>
            <a:endParaRPr lang="en-US" sz="1400" dirty="0"/>
          </a:p>
        </p:txBody>
      </p:sp>
      <p:sp>
        <p:nvSpPr>
          <p:cNvPr id="12" name="Shape 896"/>
          <p:cNvSpPr/>
          <p:nvPr/>
        </p:nvSpPr>
        <p:spPr>
          <a:xfrm>
            <a:off x="2539299" y="488320"/>
            <a:ext cx="443870" cy="45091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3"/>
                  <a:pt x="3540" y="5617"/>
                </a:cubicBezTo>
                <a:lnTo>
                  <a:pt x="3005" y="4725"/>
                </a:lnTo>
                <a:cubicBezTo>
                  <a:pt x="3004" y="4722"/>
                  <a:pt x="3002" y="4718"/>
                  <a:pt x="3000" y="4714"/>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4"/>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5"/>
                </a:lnTo>
                <a:cubicBezTo>
                  <a:pt x="17292" y="2018"/>
                  <a:pt x="17136" y="1968"/>
                  <a:pt x="16975" y="1968"/>
                </a:cubicBezTo>
                <a:cubicBezTo>
                  <a:pt x="16778" y="1968"/>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8"/>
                  <a:pt x="4625" y="1968"/>
                </a:cubicBezTo>
                <a:cubicBezTo>
                  <a:pt x="4464" y="1968"/>
                  <a:pt x="4308" y="2018"/>
                  <a:pt x="4181" y="2145"/>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accent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492109"/>
            <a:ext cx="6777329" cy="1877437"/>
          </a:xfrm>
        </p:spPr>
        <p:txBody>
          <a:bodyPr/>
          <a:lstStyle/>
          <a:p>
            <a:pPr marL="12065">
              <a:lnSpc>
                <a:spcPct val="100000"/>
              </a:lnSpc>
              <a:spcBef>
                <a:spcPts val="5"/>
              </a:spcBef>
              <a:tabLst>
                <a:tab pos="299085" algn="l"/>
                <a:tab pos="299720" algn="l"/>
              </a:tabLst>
            </a:pPr>
            <a:endParaRPr lang="en-US" dirty="0" smtClean="0">
              <a:solidFill>
                <a:schemeClr val="bg1"/>
              </a:solidFill>
              <a:latin typeface="Verdana" panose="020B0604030504040204" pitchFamily="34" charset="0"/>
              <a:ea typeface="Verdana" panose="020B0604030504040204" pitchFamily="34" charset="0"/>
              <a:cs typeface="Arial Black"/>
            </a:endParaRPr>
          </a:p>
          <a:p>
            <a:pPr marL="12065">
              <a:lnSpc>
                <a:spcPct val="100000"/>
              </a:lnSpc>
              <a:spcBef>
                <a:spcPts val="5"/>
              </a:spcBef>
              <a:tabLst>
                <a:tab pos="299085" algn="l"/>
                <a:tab pos="299720" algn="l"/>
              </a:tabLst>
            </a:pPr>
            <a:endParaRPr lang="en-US" dirty="0">
              <a:solidFill>
                <a:schemeClr val="bg1"/>
              </a:solidFill>
              <a:latin typeface="Verdana" panose="020B0604030504040204" pitchFamily="34" charset="0"/>
              <a:ea typeface="Verdana" panose="020B0604030504040204" pitchFamily="34" charset="0"/>
              <a:cs typeface="Arial Black"/>
            </a:endParaRPr>
          </a:p>
          <a:p>
            <a:pPr marL="12065">
              <a:lnSpc>
                <a:spcPct val="100000"/>
              </a:lnSpc>
              <a:spcBef>
                <a:spcPts val="5"/>
              </a:spcBef>
              <a:tabLst>
                <a:tab pos="299085" algn="l"/>
                <a:tab pos="299720" algn="l"/>
              </a:tabLst>
            </a:pPr>
            <a:endParaRPr lang="en-US" dirty="0">
              <a:solidFill>
                <a:schemeClr val="bg1"/>
              </a:solidFill>
              <a:latin typeface="Verdana" panose="020B0604030504040204" pitchFamily="34" charset="0"/>
              <a:ea typeface="Verdana" panose="020B0604030504040204" pitchFamily="34" charset="0"/>
              <a:cs typeface="Arial Black"/>
            </a:endParaRPr>
          </a:p>
          <a:p>
            <a:pPr marL="12065">
              <a:lnSpc>
                <a:spcPct val="100000"/>
              </a:lnSpc>
              <a:spcBef>
                <a:spcPts val="5"/>
              </a:spcBef>
              <a:tabLst>
                <a:tab pos="299085" algn="l"/>
                <a:tab pos="299720" algn="l"/>
              </a:tabLst>
            </a:pPr>
            <a:r>
              <a:rPr lang="en-US" dirty="0" smtClean="0">
                <a:solidFill>
                  <a:schemeClr val="bg1"/>
                </a:solidFill>
                <a:latin typeface="Verdana" panose="020B0604030504040204" pitchFamily="34" charset="0"/>
                <a:ea typeface="Verdana" panose="020B0604030504040204" pitchFamily="34" charset="0"/>
                <a:cs typeface="Arial Black"/>
              </a:rPr>
              <a:t>				</a:t>
            </a:r>
          </a:p>
          <a:p>
            <a:pPr marL="12065">
              <a:lnSpc>
                <a:spcPct val="100000"/>
              </a:lnSpc>
              <a:spcBef>
                <a:spcPts val="5"/>
              </a:spcBef>
              <a:tabLst>
                <a:tab pos="299085" algn="l"/>
                <a:tab pos="299720" algn="l"/>
              </a:tabLst>
            </a:pPr>
            <a:r>
              <a:rPr lang="en-US" dirty="0">
                <a:solidFill>
                  <a:schemeClr val="bg1"/>
                </a:solidFill>
                <a:latin typeface="Verdana" panose="020B0604030504040204" pitchFamily="34" charset="0"/>
                <a:ea typeface="Verdana" panose="020B0604030504040204" pitchFamily="34" charset="0"/>
                <a:cs typeface="Arial Black"/>
              </a:rPr>
              <a:t>	</a:t>
            </a:r>
            <a:r>
              <a:rPr lang="en-US" dirty="0" smtClean="0">
                <a:solidFill>
                  <a:schemeClr val="bg1"/>
                </a:solidFill>
                <a:latin typeface="Verdana" panose="020B0604030504040204" pitchFamily="34" charset="0"/>
                <a:ea typeface="Verdana" panose="020B0604030504040204" pitchFamily="34" charset="0"/>
                <a:cs typeface="Arial Black"/>
              </a:rPr>
              <a:t>		   CASE </a:t>
            </a:r>
            <a:r>
              <a:rPr lang="en-US" dirty="0">
                <a:solidFill>
                  <a:schemeClr val="bg1"/>
                </a:solidFill>
                <a:latin typeface="Verdana" panose="020B0604030504040204" pitchFamily="34" charset="0"/>
                <a:ea typeface="Verdana" panose="020B0604030504040204" pitchFamily="34" charset="0"/>
                <a:cs typeface="Arial Black"/>
              </a:rPr>
              <a:t>tools  </a:t>
            </a:r>
            <a:r>
              <a:rPr lang="en-US" dirty="0" smtClean="0">
                <a:solidFill>
                  <a:schemeClr val="bg1"/>
                </a:solidFill>
                <a:latin typeface="Verdana" panose="020B0604030504040204" pitchFamily="34" charset="0"/>
                <a:ea typeface="Verdana" panose="020B0604030504040204" pitchFamily="34" charset="0"/>
                <a:cs typeface="Arial Black"/>
              </a:rPr>
              <a:t>	    one </a:t>
            </a:r>
            <a:r>
              <a:rPr lang="en-US" dirty="0">
                <a:solidFill>
                  <a:schemeClr val="bg1"/>
                </a:solidFill>
                <a:latin typeface="Verdana" panose="020B0604030504040204" pitchFamily="34" charset="0"/>
                <a:ea typeface="Verdana" panose="020B0604030504040204" pitchFamily="34" charset="0"/>
                <a:cs typeface="Arial Black"/>
              </a:rPr>
              <a:t>systems analyst</a:t>
            </a:r>
          </a:p>
          <a:p>
            <a:pPr marL="12065">
              <a:lnSpc>
                <a:spcPct val="100000"/>
              </a:lnSpc>
              <a:spcBef>
                <a:spcPts val="5"/>
              </a:spcBef>
              <a:tabLst>
                <a:tab pos="299085" algn="l"/>
                <a:tab pos="299720" algn="l"/>
              </a:tabLst>
            </a:pPr>
            <a:endParaRPr lang="en-US" dirty="0" smtClean="0">
              <a:solidFill>
                <a:schemeClr val="bg1"/>
              </a:solidFill>
              <a:latin typeface="Verdana" panose="020B0604030504040204" pitchFamily="34" charset="0"/>
              <a:ea typeface="Verdana" panose="020B0604030504040204" pitchFamily="34" charset="0"/>
              <a:cs typeface="Arial Black"/>
            </a:endParaRPr>
          </a:p>
          <a:p>
            <a:endParaRPr lang="en-US" sz="14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887670"/>
            <a:ext cx="3581400" cy="2086351"/>
          </a:xfrm>
          <a:prstGeom prst="rect">
            <a:avLst/>
          </a:prstGeom>
          <a:ln>
            <a:noFill/>
          </a:ln>
          <a:effectLst>
            <a:softEdge rad="112500"/>
          </a:effectLst>
        </p:spPr>
      </p:pic>
      <p:sp>
        <p:nvSpPr>
          <p:cNvPr id="5" name="Oval 4"/>
          <p:cNvSpPr/>
          <p:nvPr/>
        </p:nvSpPr>
        <p:spPr>
          <a:xfrm>
            <a:off x="152400" y="1286911"/>
            <a:ext cx="2514600" cy="533400"/>
          </a:xfrm>
          <a:prstGeom prst="ellipse">
            <a:avLst/>
          </a:prstGeom>
          <a:solidFill>
            <a:schemeClr val="bg1">
              <a:lumMod val="75000"/>
            </a:schemeClr>
          </a:solidFill>
          <a:ln w="3175">
            <a:solidFill>
              <a:schemeClr val="bg1">
                <a:lumMod val="9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Verdana" panose="020B0604030504040204" pitchFamily="34" charset="0"/>
                <a:ea typeface="Verdana" panose="020B0604030504040204" pitchFamily="34" charset="0"/>
                <a:cs typeface="Arial Black"/>
              </a:rPr>
              <a:t>$</a:t>
            </a:r>
            <a:r>
              <a:rPr lang="en-US" sz="1400" dirty="0" smtClean="0">
                <a:solidFill>
                  <a:schemeClr val="tx1"/>
                </a:solidFill>
                <a:latin typeface="Verdana" panose="020B0604030504040204" pitchFamily="34" charset="0"/>
                <a:ea typeface="Verdana" panose="020B0604030504040204" pitchFamily="34" charset="0"/>
                <a:cs typeface="Arial Black"/>
              </a:rPr>
              <a:t>5,000 - </a:t>
            </a:r>
            <a:r>
              <a:rPr lang="en-US" sz="1400" dirty="0">
                <a:solidFill>
                  <a:schemeClr val="tx1"/>
                </a:solidFill>
                <a:latin typeface="Verdana" panose="020B0604030504040204" pitchFamily="34" charset="0"/>
                <a:ea typeface="Verdana" panose="020B0604030504040204" pitchFamily="34" charset="0"/>
                <a:cs typeface="Arial Black"/>
              </a:rPr>
              <a:t>$15,000 </a:t>
            </a:r>
            <a:endParaRPr lang="en-US" sz="1400" dirty="0">
              <a:solidFill>
                <a:schemeClr val="tx1"/>
              </a:solidFill>
            </a:endParaRPr>
          </a:p>
        </p:txBody>
      </p:sp>
      <p:sp>
        <p:nvSpPr>
          <p:cNvPr id="9" name="Striped Right Arrow 8"/>
          <p:cNvSpPr/>
          <p:nvPr/>
        </p:nvSpPr>
        <p:spPr>
          <a:xfrm>
            <a:off x="1642153" y="2596444"/>
            <a:ext cx="525826" cy="291226"/>
          </a:xfrm>
          <a:prstGeom prst="stripedRigh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Down Arrow 9"/>
          <p:cNvSpPr/>
          <p:nvPr/>
        </p:nvSpPr>
        <p:spPr>
          <a:xfrm>
            <a:off x="991564" y="1858965"/>
            <a:ext cx="304800" cy="609600"/>
          </a:xfrm>
          <a:prstGeom prst="upDown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100000" b="100000"/>
            </a:path>
            <a:tileRect t="-100000" r="-100000"/>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85109" y="509593"/>
            <a:ext cx="882870" cy="738664"/>
          </a:xfrm>
          <a:prstGeom prst="rect">
            <a:avLst/>
          </a:prstGeom>
          <a:noFill/>
        </p:spPr>
        <p:txBody>
          <a:bodyPr wrap="none" rtlCol="0">
            <a:spAutoFit/>
          </a:bodyPr>
          <a:lstStyle/>
          <a:p>
            <a:r>
              <a:rPr lang="en-US" sz="2400" dirty="0">
                <a:solidFill>
                  <a:srgbClr val="C00000"/>
                </a:solidFill>
                <a:effectLst>
                  <a:outerShdw blurRad="38100" dist="38100" dir="2700000" algn="tl">
                    <a:srgbClr val="000000">
                      <a:alpha val="43137"/>
                    </a:srgbClr>
                  </a:outerShdw>
                </a:effectLst>
                <a:latin typeface="Cooper Black" panose="0208090404030B020404" pitchFamily="18" charset="0"/>
                <a:ea typeface="Verdana" panose="020B0604030504040204" pitchFamily="34" charset="0"/>
                <a:cs typeface="Arial Black"/>
              </a:rPr>
              <a:t>Cost</a:t>
            </a:r>
          </a:p>
          <a:p>
            <a:endParaRPr lang="en-US" dirty="0"/>
          </a:p>
        </p:txBody>
      </p:sp>
      <p:sp>
        <p:nvSpPr>
          <p:cNvPr id="34" name="Shape 48"/>
          <p:cNvSpPr/>
          <p:nvPr/>
        </p:nvSpPr>
        <p:spPr>
          <a:xfrm>
            <a:off x="4927874" y="3015603"/>
            <a:ext cx="615994" cy="605189"/>
          </a:xfrm>
          <a:prstGeom prst="ellipse">
            <a:avLst/>
          </a:prstGeom>
          <a:ln w="38100">
            <a:solidFill>
              <a:srgbClr val="00CC66"/>
            </a:solidFill>
            <a:miter lim="400000"/>
          </a:ln>
        </p:spPr>
        <p:txBody>
          <a:bodyPr lIns="50800" tIns="50800" rIns="50800" bIns="50800" anchor="ctr"/>
          <a:lstStyle/>
          <a:p>
            <a:pPr>
              <a:defRPr sz="3600" b="1">
                <a:solidFill>
                  <a:srgbClr val="727171"/>
                </a:solidFill>
                <a:latin typeface="Helvetica Neue"/>
                <a:ea typeface="Helvetica Neue"/>
                <a:cs typeface="Helvetica Neue"/>
                <a:sym typeface="Helvetica Neue"/>
              </a:defRPr>
            </a:pPr>
            <a:r>
              <a:rPr lang="en-US" sz="2800" dirty="0">
                <a:sym typeface="Helvetica Neue"/>
              </a:rPr>
              <a:t> </a:t>
            </a:r>
            <a:endParaRPr sz="2800" dirty="0">
              <a:latin typeface="Arial"/>
              <a:ea typeface="Arial"/>
              <a:cs typeface="Arial"/>
            </a:endParaRPr>
          </a:p>
        </p:txBody>
      </p:sp>
      <p:sp>
        <p:nvSpPr>
          <p:cNvPr id="35" name="Shape 48"/>
          <p:cNvSpPr/>
          <p:nvPr/>
        </p:nvSpPr>
        <p:spPr>
          <a:xfrm>
            <a:off x="4877567" y="460144"/>
            <a:ext cx="609600" cy="599875"/>
          </a:xfrm>
          <a:prstGeom prst="ellipse">
            <a:avLst/>
          </a:prstGeom>
          <a:ln w="38100">
            <a:solidFill>
              <a:srgbClr val="92D050"/>
            </a:solidFill>
            <a:miter lim="400000"/>
          </a:ln>
        </p:spPr>
        <p:txBody>
          <a:bodyPr lIns="50800" tIns="50800" rIns="50800" bIns="50800" anchor="ctr"/>
          <a:lstStyle/>
          <a:p>
            <a:pPr>
              <a:defRPr sz="3600" b="1">
                <a:solidFill>
                  <a:srgbClr val="727171"/>
                </a:solidFill>
                <a:latin typeface="Helvetica Neue"/>
                <a:ea typeface="Helvetica Neue"/>
                <a:cs typeface="Helvetica Neue"/>
                <a:sym typeface="Helvetica Neue"/>
              </a:defRPr>
            </a:pPr>
            <a:r>
              <a:rPr lang="en-US" sz="2800" dirty="0">
                <a:sym typeface="Helvetica Neue"/>
              </a:rPr>
              <a:t> </a:t>
            </a:r>
            <a:endParaRPr sz="2800" dirty="0">
              <a:latin typeface="Arial"/>
              <a:ea typeface="Arial"/>
              <a:cs typeface="Arial"/>
            </a:endParaRPr>
          </a:p>
        </p:txBody>
      </p:sp>
      <p:sp>
        <p:nvSpPr>
          <p:cNvPr id="36" name="TextBox 35"/>
          <p:cNvSpPr txBox="1"/>
          <p:nvPr/>
        </p:nvSpPr>
        <p:spPr>
          <a:xfrm>
            <a:off x="5298167" y="1223105"/>
            <a:ext cx="3352799" cy="892552"/>
          </a:xfrm>
          <a:prstGeom prst="rect">
            <a:avLst/>
          </a:prstGeom>
          <a:noFill/>
        </p:spPr>
        <p:txBody>
          <a:bodyPr wrap="square" rtlCol="0">
            <a:spAutoFit/>
          </a:bodyPr>
          <a:lstStyle/>
          <a:p>
            <a:pPr marL="12065">
              <a:lnSpc>
                <a:spcPct val="100000"/>
              </a:lnSpc>
              <a:spcBef>
                <a:spcPts val="5"/>
              </a:spcBef>
              <a:tabLst>
                <a:tab pos="299085" algn="l"/>
                <a:tab pos="299720" algn="l"/>
              </a:tabLst>
            </a:pPr>
            <a:r>
              <a:rPr lang="en-US" dirty="0">
                <a:solidFill>
                  <a:schemeClr val="bg1"/>
                </a:solidFill>
                <a:latin typeface="Verdana" panose="020B0604030504040204" pitchFamily="34" charset="0"/>
                <a:ea typeface="Verdana" panose="020B0604030504040204" pitchFamily="34" charset="0"/>
                <a:cs typeface="Arial Black"/>
              </a:rPr>
              <a:t>	</a:t>
            </a:r>
            <a:r>
              <a:rPr lang="en-US" sz="1600" dirty="0" smtClean="0">
                <a:solidFill>
                  <a:schemeClr val="bg1"/>
                </a:solidFill>
                <a:latin typeface="Verdana" panose="020B0604030504040204" pitchFamily="34" charset="0"/>
                <a:ea typeface="Verdana" panose="020B0604030504040204" pitchFamily="34" charset="0"/>
                <a:cs typeface="Arial Black"/>
              </a:rPr>
              <a:t>Biggest </a:t>
            </a:r>
            <a:r>
              <a:rPr lang="en-US" sz="1600" dirty="0">
                <a:solidFill>
                  <a:schemeClr val="bg1"/>
                </a:solidFill>
                <a:latin typeface="Verdana" panose="020B0604030504040204" pitchFamily="34" charset="0"/>
                <a:ea typeface="Verdana" panose="020B0604030504040204" pitchFamily="34" charset="0"/>
                <a:cs typeface="Arial Black"/>
              </a:rPr>
              <a:t>benefits of CASE come in late stages of SDLC </a:t>
            </a:r>
          </a:p>
          <a:p>
            <a:endParaRPr lang="en-US" dirty="0"/>
          </a:p>
        </p:txBody>
      </p:sp>
      <p:sp>
        <p:nvSpPr>
          <p:cNvPr id="37" name="TextBox 36"/>
          <p:cNvSpPr txBox="1"/>
          <p:nvPr/>
        </p:nvSpPr>
        <p:spPr>
          <a:xfrm>
            <a:off x="5544394" y="3532632"/>
            <a:ext cx="2971800" cy="892552"/>
          </a:xfrm>
          <a:prstGeom prst="rect">
            <a:avLst/>
          </a:prstGeom>
          <a:noFill/>
        </p:spPr>
        <p:txBody>
          <a:bodyPr wrap="square" rtlCol="0">
            <a:spAutoFit/>
          </a:bodyPr>
          <a:lstStyle/>
          <a:p>
            <a:pPr marL="12065">
              <a:lnSpc>
                <a:spcPct val="100000"/>
              </a:lnSpc>
              <a:spcBef>
                <a:spcPts val="5"/>
              </a:spcBef>
              <a:tabLst>
                <a:tab pos="299085" algn="l"/>
                <a:tab pos="299720" algn="l"/>
              </a:tabLst>
            </a:pPr>
            <a:endParaRPr lang="en-US" dirty="0">
              <a:solidFill>
                <a:schemeClr val="bg1"/>
              </a:solidFill>
              <a:latin typeface="Verdana" panose="020B0604030504040204" pitchFamily="34" charset="0"/>
              <a:ea typeface="Verdana" panose="020B0604030504040204" pitchFamily="34" charset="0"/>
              <a:cs typeface="Arial Black"/>
            </a:endParaRPr>
          </a:p>
          <a:p>
            <a:pPr marL="12065">
              <a:lnSpc>
                <a:spcPct val="100000"/>
              </a:lnSpc>
              <a:spcBef>
                <a:spcPts val="5"/>
              </a:spcBef>
              <a:tabLst>
                <a:tab pos="299085" algn="l"/>
                <a:tab pos="299720" algn="l"/>
              </a:tabLst>
            </a:pPr>
            <a:r>
              <a:rPr lang="en-US" dirty="0">
                <a:solidFill>
                  <a:schemeClr val="bg1"/>
                </a:solidFill>
                <a:latin typeface="Verdana" panose="020B0604030504040204" pitchFamily="34" charset="0"/>
                <a:ea typeface="Verdana" panose="020B0604030504040204" pitchFamily="34" charset="0"/>
                <a:cs typeface="Arial Black"/>
              </a:rPr>
              <a:t>		</a:t>
            </a:r>
            <a:r>
              <a:rPr lang="en-US" sz="1600" dirty="0" smtClean="0">
                <a:solidFill>
                  <a:schemeClr val="bg1"/>
                </a:solidFill>
                <a:latin typeface="Verdana" panose="020B0604030504040204" pitchFamily="34" charset="0"/>
                <a:ea typeface="Verdana" panose="020B0604030504040204" pitchFamily="34" charset="0"/>
                <a:cs typeface="Arial Black"/>
              </a:rPr>
              <a:t>Difficulty </a:t>
            </a:r>
            <a:r>
              <a:rPr lang="en-US" sz="1600" dirty="0">
                <a:solidFill>
                  <a:schemeClr val="bg1"/>
                </a:solidFill>
                <a:latin typeface="Verdana" panose="020B0604030504040204" pitchFamily="34" charset="0"/>
                <a:ea typeface="Verdana" panose="020B0604030504040204" pitchFamily="34" charset="0"/>
                <a:cs typeface="Arial Black"/>
              </a:rPr>
              <a:t>in providing tools for all states of SDLC</a:t>
            </a:r>
          </a:p>
        </p:txBody>
      </p:sp>
      <p:sp>
        <p:nvSpPr>
          <p:cNvPr id="38" name="Shape 94"/>
          <p:cNvSpPr/>
          <p:nvPr/>
        </p:nvSpPr>
        <p:spPr>
          <a:xfrm>
            <a:off x="5002684" y="568965"/>
            <a:ext cx="359366" cy="374618"/>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3"/>
                  <a:pt x="17649" y="11291"/>
                </a:cubicBezTo>
                <a:lnTo>
                  <a:pt x="20594" y="11291"/>
                </a:lnTo>
                <a:cubicBezTo>
                  <a:pt x="20345" y="16319"/>
                  <a:pt x="16320" y="20344"/>
                  <a:pt x="11291" y="20593"/>
                </a:cubicBezTo>
                <a:moveTo>
                  <a:pt x="11291" y="13205"/>
                </a:moveTo>
                <a:cubicBezTo>
                  <a:pt x="12252" y="13010"/>
                  <a:pt x="13005" y="12252"/>
                  <a:pt x="13201" y="11291"/>
                </a:cubicBezTo>
                <a:lnTo>
                  <a:pt x="16667" y="11291"/>
                </a:lnTo>
                <a:cubicBezTo>
                  <a:pt x="16431" y="14151"/>
                  <a:pt x="14152" y="16429"/>
                  <a:pt x="11291" y="16666"/>
                </a:cubicBezTo>
                <a:cubicBezTo>
                  <a:pt x="11291" y="16666"/>
                  <a:pt x="11291" y="13205"/>
                  <a:pt x="11291" y="13205"/>
                </a:cubicBezTo>
                <a:close/>
                <a:moveTo>
                  <a:pt x="11291" y="4934"/>
                </a:moveTo>
                <a:cubicBezTo>
                  <a:pt x="12233" y="5012"/>
                  <a:pt x="13111" y="5315"/>
                  <a:pt x="13875" y="5784"/>
                </a:cubicBezTo>
                <a:cubicBezTo>
                  <a:pt x="13793" y="5967"/>
                  <a:pt x="13745" y="6168"/>
                  <a:pt x="13745" y="6382"/>
                </a:cubicBezTo>
                <a:cubicBezTo>
                  <a:pt x="13745" y="7195"/>
                  <a:pt x="14405" y="7855"/>
                  <a:pt x="15218" y="7855"/>
                </a:cubicBezTo>
                <a:cubicBezTo>
                  <a:pt x="15432" y="7855"/>
                  <a:pt x="15633" y="7807"/>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5"/>
                  <a:pt x="16534" y="7031"/>
                </a:cubicBezTo>
                <a:cubicBezTo>
                  <a:pt x="16631" y="6835"/>
                  <a:pt x="16691" y="6616"/>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8"/>
                  <a:pt x="5405" y="9649"/>
                  <a:pt x="5062" y="9482"/>
                </a:cubicBezTo>
                <a:cubicBezTo>
                  <a:pt x="5626" y="7018"/>
                  <a:pt x="7730" y="5144"/>
                  <a:pt x="10309" y="4930"/>
                </a:cubicBezTo>
                <a:cubicBezTo>
                  <a:pt x="10309" y="4930"/>
                  <a:pt x="10309" y="8395"/>
                  <a:pt x="10309" y="8395"/>
                </a:cubicBezTo>
                <a:close/>
                <a:moveTo>
                  <a:pt x="10309" y="16670"/>
                </a:moveTo>
                <a:cubicBezTo>
                  <a:pt x="7730" y="16456"/>
                  <a:pt x="5626" y="14582"/>
                  <a:pt x="5062" y="12118"/>
                </a:cubicBezTo>
                <a:cubicBezTo>
                  <a:pt x="5405" y="11951"/>
                  <a:pt x="5666" y="11652"/>
                  <a:pt x="5796" y="11291"/>
                </a:cubicBezTo>
                <a:lnTo>
                  <a:pt x="8399" y="11291"/>
                </a:lnTo>
                <a:cubicBezTo>
                  <a:pt x="8595" y="12252"/>
                  <a:pt x="9348" y="13010"/>
                  <a:pt x="10309" y="13205"/>
                </a:cubicBezTo>
                <a:cubicBezTo>
                  <a:pt x="10309" y="13205"/>
                  <a:pt x="10309" y="16670"/>
                  <a:pt x="10309" y="16670"/>
                </a:cubicBezTo>
                <a:close/>
                <a:moveTo>
                  <a:pt x="10309" y="20593"/>
                </a:moveTo>
                <a:cubicBezTo>
                  <a:pt x="5280" y="20344"/>
                  <a:pt x="1255" y="16319"/>
                  <a:pt x="1006" y="11291"/>
                </a:cubicBezTo>
                <a:lnTo>
                  <a:pt x="3030" y="11291"/>
                </a:lnTo>
                <a:cubicBezTo>
                  <a:pt x="3196" y="11757"/>
                  <a:pt x="3590" y="12114"/>
                  <a:pt x="4078" y="12230"/>
                </a:cubicBezTo>
                <a:cubicBezTo>
                  <a:pt x="4703" y="15183"/>
                  <a:pt x="7225" y="17433"/>
                  <a:pt x="10309" y="17651"/>
                </a:cubicBezTo>
                <a:cubicBezTo>
                  <a:pt x="10309" y="17651"/>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accent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93"/>
          <p:cNvSpPr/>
          <p:nvPr/>
        </p:nvSpPr>
        <p:spPr>
          <a:xfrm>
            <a:off x="5055851" y="3132025"/>
            <a:ext cx="377999" cy="372344"/>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965" y="6634"/>
                </a:moveTo>
                <a:lnTo>
                  <a:pt x="12189" y="12188"/>
                </a:lnTo>
                <a:lnTo>
                  <a:pt x="6635" y="14966"/>
                </a:lnTo>
                <a:lnTo>
                  <a:pt x="9411" y="9412"/>
                </a:lnTo>
                <a:cubicBezTo>
                  <a:pt x="9411" y="9412"/>
                  <a:pt x="14965" y="6634"/>
                  <a:pt x="14965" y="6634"/>
                </a:cubicBezTo>
                <a:close/>
                <a:moveTo>
                  <a:pt x="4551" y="17048"/>
                </a:moveTo>
                <a:lnTo>
                  <a:pt x="12883" y="12883"/>
                </a:lnTo>
                <a:lnTo>
                  <a:pt x="17049" y="4551"/>
                </a:lnTo>
                <a:lnTo>
                  <a:pt x="8717" y="8717"/>
                </a:lnTo>
                <a:cubicBezTo>
                  <a:pt x="8717" y="8717"/>
                  <a:pt x="4551" y="17048"/>
                  <a:pt x="4551" y="17048"/>
                </a:cubicBezTo>
                <a:close/>
                <a:moveTo>
                  <a:pt x="11494" y="11494"/>
                </a:moveTo>
                <a:cubicBezTo>
                  <a:pt x="11878" y="11111"/>
                  <a:pt x="11878" y="10489"/>
                  <a:pt x="11494" y="10106"/>
                </a:cubicBezTo>
                <a:cubicBezTo>
                  <a:pt x="11111" y="9722"/>
                  <a:pt x="10489" y="9722"/>
                  <a:pt x="10106" y="10106"/>
                </a:cubicBezTo>
                <a:cubicBezTo>
                  <a:pt x="9722" y="10489"/>
                  <a:pt x="9722" y="11111"/>
                  <a:pt x="10106" y="11494"/>
                </a:cubicBezTo>
                <a:cubicBezTo>
                  <a:pt x="10489" y="11878"/>
                  <a:pt x="11111" y="11878"/>
                  <a:pt x="11494" y="11494"/>
                </a:cubicBezTo>
              </a:path>
            </a:pathLst>
          </a:custGeom>
          <a:solidFill>
            <a:schemeClr val="accent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 name="TextBox 1"/>
          <p:cNvSpPr txBox="1"/>
          <p:nvPr/>
        </p:nvSpPr>
        <p:spPr>
          <a:xfrm>
            <a:off x="5676166" y="509593"/>
            <a:ext cx="3877985" cy="707886"/>
          </a:xfrm>
          <a:prstGeom prst="rect">
            <a:avLst/>
          </a:prstGeom>
          <a:noFill/>
        </p:spPr>
        <p:txBody>
          <a:bodyPr wrap="none" rtlCol="0">
            <a:spAutoFit/>
          </a:bodyPr>
          <a:lstStyle/>
          <a:p>
            <a:r>
              <a:rPr lang="en-US" sz="2000" dirty="0">
                <a:solidFill>
                  <a:srgbClr val="C00000"/>
                </a:solidFill>
                <a:latin typeface="Cooper Black" panose="0208090404030B020404" pitchFamily="18" charset="0"/>
                <a:ea typeface="Verdana" panose="020B0604030504040204" pitchFamily="34" charset="0"/>
                <a:cs typeface="Arial Black"/>
              </a:rPr>
              <a:t>Return on Investment	</a:t>
            </a:r>
          </a:p>
          <a:p>
            <a:endParaRPr lang="en-US" sz="2000" dirty="0">
              <a:solidFill>
                <a:srgbClr val="C00000"/>
              </a:solidFill>
              <a:latin typeface="Cooper Black" panose="0208090404030B020404" pitchFamily="18" charset="0"/>
            </a:endParaRPr>
          </a:p>
        </p:txBody>
      </p:sp>
      <p:sp>
        <p:nvSpPr>
          <p:cNvPr id="8" name="TextBox 7"/>
          <p:cNvSpPr txBox="1"/>
          <p:nvPr/>
        </p:nvSpPr>
        <p:spPr>
          <a:xfrm>
            <a:off x="5662549" y="3015603"/>
            <a:ext cx="3476721" cy="707886"/>
          </a:xfrm>
          <a:prstGeom prst="rect">
            <a:avLst/>
          </a:prstGeom>
          <a:noFill/>
        </p:spPr>
        <p:txBody>
          <a:bodyPr wrap="none" rtlCol="0">
            <a:spAutoFit/>
          </a:bodyPr>
          <a:lstStyle/>
          <a:p>
            <a:r>
              <a:rPr lang="en-US" sz="2000" dirty="0">
                <a:solidFill>
                  <a:srgbClr val="C00000"/>
                </a:solidFill>
                <a:latin typeface="Cooper Black" panose="0208090404030B020404" pitchFamily="18" charset="0"/>
                <a:ea typeface="Verdana" panose="020B0604030504040204" pitchFamily="34" charset="0"/>
                <a:cs typeface="Arial Black"/>
              </a:rPr>
              <a:t>Productivity Bottlenecks</a:t>
            </a:r>
          </a:p>
          <a:p>
            <a:endParaRPr lang="en-US" sz="2000" dirty="0">
              <a:solidFill>
                <a:srgbClr val="C00000"/>
              </a:solidFill>
              <a:latin typeface="Cooper Black" panose="0208090404030B020404" pitchFamily="18" charset="0"/>
            </a:endParaRPr>
          </a:p>
        </p:txBody>
      </p:sp>
      <p:sp>
        <p:nvSpPr>
          <p:cNvPr id="25" name="Shape 48"/>
          <p:cNvSpPr/>
          <p:nvPr/>
        </p:nvSpPr>
        <p:spPr>
          <a:xfrm>
            <a:off x="474462" y="495522"/>
            <a:ext cx="593250" cy="575781"/>
          </a:xfrm>
          <a:prstGeom prst="ellipse">
            <a:avLst/>
          </a:prstGeom>
          <a:ln w="38100">
            <a:solidFill>
              <a:srgbClr val="66CCFF"/>
            </a:solidFill>
            <a:miter lim="400000"/>
          </a:ln>
        </p:spPr>
        <p:txBody>
          <a:bodyPr lIns="50800" tIns="50800" rIns="50800" bIns="50800" anchor="ctr"/>
          <a:lstStyle/>
          <a:p>
            <a:pPr>
              <a:defRPr sz="3600" b="1">
                <a:solidFill>
                  <a:srgbClr val="727171"/>
                </a:solidFill>
                <a:latin typeface="Helvetica Neue"/>
                <a:ea typeface="Helvetica Neue"/>
                <a:cs typeface="Helvetica Neue"/>
                <a:sym typeface="Helvetica Neue"/>
              </a:defRPr>
            </a:pPr>
            <a:r>
              <a:rPr lang="en-US" sz="2800" dirty="0">
                <a:sym typeface="Helvetica Neue"/>
              </a:rPr>
              <a:t> </a:t>
            </a:r>
            <a:r>
              <a:rPr lang="en-US" sz="2800" dirty="0" smtClean="0">
                <a:sym typeface="Helvetica Neue"/>
              </a:rPr>
              <a:t>$</a:t>
            </a:r>
            <a:endParaRPr sz="2800" dirty="0">
              <a:latin typeface="Arial"/>
              <a:ea typeface="Arial"/>
              <a:cs typeface="Arial"/>
            </a:endParaRPr>
          </a:p>
        </p:txBody>
      </p:sp>
    </p:spTree>
    <p:extLst>
      <p:ext uri="{BB962C8B-B14F-4D97-AF65-F5344CB8AC3E}">
        <p14:creationId xmlns:p14="http://schemas.microsoft.com/office/powerpoint/2010/main" val="3230863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11580" y="1543811"/>
            <a:ext cx="1841500" cy="1839595"/>
            <a:chOff x="1211580" y="1543811"/>
            <a:chExt cx="1841500" cy="1839595"/>
          </a:xfrm>
        </p:grpSpPr>
        <p:sp>
          <p:nvSpPr>
            <p:cNvPr id="3" name="object 3"/>
            <p:cNvSpPr/>
            <p:nvPr/>
          </p:nvSpPr>
          <p:spPr>
            <a:xfrm>
              <a:off x="1211580" y="1543811"/>
              <a:ext cx="1841500" cy="1839595"/>
            </a:xfrm>
            <a:custGeom>
              <a:avLst/>
              <a:gdLst/>
              <a:ahLst/>
              <a:cxnLst/>
              <a:rect l="l" t="t" r="r" b="b"/>
              <a:pathLst>
                <a:path w="1841500" h="1839595">
                  <a:moveTo>
                    <a:pt x="920495" y="0"/>
                  </a:moveTo>
                  <a:lnTo>
                    <a:pt x="871608" y="1274"/>
                  </a:lnTo>
                  <a:lnTo>
                    <a:pt x="823386" y="5056"/>
                  </a:lnTo>
                  <a:lnTo>
                    <a:pt x="775892" y="11282"/>
                  </a:lnTo>
                  <a:lnTo>
                    <a:pt x="729190" y="19887"/>
                  </a:lnTo>
                  <a:lnTo>
                    <a:pt x="683343" y="30809"/>
                  </a:lnTo>
                  <a:lnTo>
                    <a:pt x="638415" y="43984"/>
                  </a:lnTo>
                  <a:lnTo>
                    <a:pt x="594470" y="59349"/>
                  </a:lnTo>
                  <a:lnTo>
                    <a:pt x="551572" y="76839"/>
                  </a:lnTo>
                  <a:lnTo>
                    <a:pt x="509783" y="96392"/>
                  </a:lnTo>
                  <a:lnTo>
                    <a:pt x="469168" y="117943"/>
                  </a:lnTo>
                  <a:lnTo>
                    <a:pt x="429790" y="141430"/>
                  </a:lnTo>
                  <a:lnTo>
                    <a:pt x="391713" y="166789"/>
                  </a:lnTo>
                  <a:lnTo>
                    <a:pt x="355000" y="193955"/>
                  </a:lnTo>
                  <a:lnTo>
                    <a:pt x="319715" y="222867"/>
                  </a:lnTo>
                  <a:lnTo>
                    <a:pt x="285922" y="253460"/>
                  </a:lnTo>
                  <a:lnTo>
                    <a:pt x="253684" y="285670"/>
                  </a:lnTo>
                  <a:lnTo>
                    <a:pt x="223065" y="319434"/>
                  </a:lnTo>
                  <a:lnTo>
                    <a:pt x="194128" y="354689"/>
                  </a:lnTo>
                  <a:lnTo>
                    <a:pt x="166938" y="391371"/>
                  </a:lnTo>
                  <a:lnTo>
                    <a:pt x="141557" y="429416"/>
                  </a:lnTo>
                  <a:lnTo>
                    <a:pt x="118049" y="468762"/>
                  </a:lnTo>
                  <a:lnTo>
                    <a:pt x="96479" y="509344"/>
                  </a:lnTo>
                  <a:lnTo>
                    <a:pt x="76908" y="551098"/>
                  </a:lnTo>
                  <a:lnTo>
                    <a:pt x="59402" y="593962"/>
                  </a:lnTo>
                  <a:lnTo>
                    <a:pt x="44024" y="637872"/>
                  </a:lnTo>
                  <a:lnTo>
                    <a:pt x="30837" y="682764"/>
                  </a:lnTo>
                  <a:lnTo>
                    <a:pt x="19905" y="728574"/>
                  </a:lnTo>
                  <a:lnTo>
                    <a:pt x="11292" y="775240"/>
                  </a:lnTo>
                  <a:lnTo>
                    <a:pt x="5061" y="822698"/>
                  </a:lnTo>
                  <a:lnTo>
                    <a:pt x="1275" y="870883"/>
                  </a:lnTo>
                  <a:lnTo>
                    <a:pt x="0" y="919733"/>
                  </a:lnTo>
                  <a:lnTo>
                    <a:pt x="1275" y="968584"/>
                  </a:lnTo>
                  <a:lnTo>
                    <a:pt x="5061" y="1016769"/>
                  </a:lnTo>
                  <a:lnTo>
                    <a:pt x="11292" y="1064227"/>
                  </a:lnTo>
                  <a:lnTo>
                    <a:pt x="19905" y="1110893"/>
                  </a:lnTo>
                  <a:lnTo>
                    <a:pt x="30837" y="1156703"/>
                  </a:lnTo>
                  <a:lnTo>
                    <a:pt x="44024" y="1201595"/>
                  </a:lnTo>
                  <a:lnTo>
                    <a:pt x="59402" y="1245505"/>
                  </a:lnTo>
                  <a:lnTo>
                    <a:pt x="76908" y="1288369"/>
                  </a:lnTo>
                  <a:lnTo>
                    <a:pt x="96479" y="1330123"/>
                  </a:lnTo>
                  <a:lnTo>
                    <a:pt x="118049" y="1370705"/>
                  </a:lnTo>
                  <a:lnTo>
                    <a:pt x="141557" y="1410051"/>
                  </a:lnTo>
                  <a:lnTo>
                    <a:pt x="166938" y="1448096"/>
                  </a:lnTo>
                  <a:lnTo>
                    <a:pt x="194128" y="1484778"/>
                  </a:lnTo>
                  <a:lnTo>
                    <a:pt x="223065" y="1520033"/>
                  </a:lnTo>
                  <a:lnTo>
                    <a:pt x="253684" y="1553797"/>
                  </a:lnTo>
                  <a:lnTo>
                    <a:pt x="285922" y="1586007"/>
                  </a:lnTo>
                  <a:lnTo>
                    <a:pt x="319715" y="1616600"/>
                  </a:lnTo>
                  <a:lnTo>
                    <a:pt x="355000" y="1645512"/>
                  </a:lnTo>
                  <a:lnTo>
                    <a:pt x="391713" y="1672678"/>
                  </a:lnTo>
                  <a:lnTo>
                    <a:pt x="429790" y="1698037"/>
                  </a:lnTo>
                  <a:lnTo>
                    <a:pt x="469168" y="1721524"/>
                  </a:lnTo>
                  <a:lnTo>
                    <a:pt x="509783" y="1743075"/>
                  </a:lnTo>
                  <a:lnTo>
                    <a:pt x="551572" y="1762628"/>
                  </a:lnTo>
                  <a:lnTo>
                    <a:pt x="594470" y="1780118"/>
                  </a:lnTo>
                  <a:lnTo>
                    <a:pt x="638415" y="1795483"/>
                  </a:lnTo>
                  <a:lnTo>
                    <a:pt x="683343" y="1808658"/>
                  </a:lnTo>
                  <a:lnTo>
                    <a:pt x="729190" y="1819580"/>
                  </a:lnTo>
                  <a:lnTo>
                    <a:pt x="775892" y="1828185"/>
                  </a:lnTo>
                  <a:lnTo>
                    <a:pt x="823386" y="1834411"/>
                  </a:lnTo>
                  <a:lnTo>
                    <a:pt x="871608" y="1838193"/>
                  </a:lnTo>
                  <a:lnTo>
                    <a:pt x="920495" y="1839468"/>
                  </a:lnTo>
                  <a:lnTo>
                    <a:pt x="969383" y="1838193"/>
                  </a:lnTo>
                  <a:lnTo>
                    <a:pt x="1017605" y="1834411"/>
                  </a:lnTo>
                  <a:lnTo>
                    <a:pt x="1065099" y="1828185"/>
                  </a:lnTo>
                  <a:lnTo>
                    <a:pt x="1111801" y="1819580"/>
                  </a:lnTo>
                  <a:lnTo>
                    <a:pt x="1157648" y="1808658"/>
                  </a:lnTo>
                  <a:lnTo>
                    <a:pt x="1202576" y="1795483"/>
                  </a:lnTo>
                  <a:lnTo>
                    <a:pt x="1246521" y="1780118"/>
                  </a:lnTo>
                  <a:lnTo>
                    <a:pt x="1289419" y="1762628"/>
                  </a:lnTo>
                  <a:lnTo>
                    <a:pt x="1331208" y="1743075"/>
                  </a:lnTo>
                  <a:lnTo>
                    <a:pt x="1371823" y="1721524"/>
                  </a:lnTo>
                  <a:lnTo>
                    <a:pt x="1411201" y="1698037"/>
                  </a:lnTo>
                  <a:lnTo>
                    <a:pt x="1449278" y="1672678"/>
                  </a:lnTo>
                  <a:lnTo>
                    <a:pt x="1485991" y="1645512"/>
                  </a:lnTo>
                  <a:lnTo>
                    <a:pt x="1521276" y="1616600"/>
                  </a:lnTo>
                  <a:lnTo>
                    <a:pt x="1555069" y="1586007"/>
                  </a:lnTo>
                  <a:lnTo>
                    <a:pt x="1587307" y="1553797"/>
                  </a:lnTo>
                  <a:lnTo>
                    <a:pt x="1617926" y="1520033"/>
                  </a:lnTo>
                  <a:lnTo>
                    <a:pt x="1646863" y="1484778"/>
                  </a:lnTo>
                  <a:lnTo>
                    <a:pt x="1674053" y="1448096"/>
                  </a:lnTo>
                  <a:lnTo>
                    <a:pt x="1699434" y="1410051"/>
                  </a:lnTo>
                  <a:lnTo>
                    <a:pt x="1722942" y="1370705"/>
                  </a:lnTo>
                  <a:lnTo>
                    <a:pt x="1744512" y="1330123"/>
                  </a:lnTo>
                  <a:lnTo>
                    <a:pt x="1764083" y="1288369"/>
                  </a:lnTo>
                  <a:lnTo>
                    <a:pt x="1781589" y="1245505"/>
                  </a:lnTo>
                  <a:lnTo>
                    <a:pt x="1796967" y="1201595"/>
                  </a:lnTo>
                  <a:lnTo>
                    <a:pt x="1810154" y="1156703"/>
                  </a:lnTo>
                  <a:lnTo>
                    <a:pt x="1821086" y="1110893"/>
                  </a:lnTo>
                  <a:lnTo>
                    <a:pt x="1829699" y="1064227"/>
                  </a:lnTo>
                  <a:lnTo>
                    <a:pt x="1835930" y="1016769"/>
                  </a:lnTo>
                  <a:lnTo>
                    <a:pt x="1839716" y="968584"/>
                  </a:lnTo>
                  <a:lnTo>
                    <a:pt x="1840992" y="919733"/>
                  </a:lnTo>
                  <a:lnTo>
                    <a:pt x="1839716" y="870883"/>
                  </a:lnTo>
                  <a:lnTo>
                    <a:pt x="1835930" y="822698"/>
                  </a:lnTo>
                  <a:lnTo>
                    <a:pt x="1829699" y="775240"/>
                  </a:lnTo>
                  <a:lnTo>
                    <a:pt x="1821086" y="728574"/>
                  </a:lnTo>
                  <a:lnTo>
                    <a:pt x="1810154" y="682764"/>
                  </a:lnTo>
                  <a:lnTo>
                    <a:pt x="1796967" y="637872"/>
                  </a:lnTo>
                  <a:lnTo>
                    <a:pt x="1781589" y="593962"/>
                  </a:lnTo>
                  <a:lnTo>
                    <a:pt x="1764083" y="551098"/>
                  </a:lnTo>
                  <a:lnTo>
                    <a:pt x="1744512" y="509344"/>
                  </a:lnTo>
                  <a:lnTo>
                    <a:pt x="1722942" y="468762"/>
                  </a:lnTo>
                  <a:lnTo>
                    <a:pt x="1699434" y="429416"/>
                  </a:lnTo>
                  <a:lnTo>
                    <a:pt x="1674053" y="391371"/>
                  </a:lnTo>
                  <a:lnTo>
                    <a:pt x="1646863" y="354689"/>
                  </a:lnTo>
                  <a:lnTo>
                    <a:pt x="1617926" y="319434"/>
                  </a:lnTo>
                  <a:lnTo>
                    <a:pt x="1587307" y="285670"/>
                  </a:lnTo>
                  <a:lnTo>
                    <a:pt x="1555069" y="253460"/>
                  </a:lnTo>
                  <a:lnTo>
                    <a:pt x="1521276" y="222867"/>
                  </a:lnTo>
                  <a:lnTo>
                    <a:pt x="1485991" y="193955"/>
                  </a:lnTo>
                  <a:lnTo>
                    <a:pt x="1449278" y="166789"/>
                  </a:lnTo>
                  <a:lnTo>
                    <a:pt x="1411201" y="141430"/>
                  </a:lnTo>
                  <a:lnTo>
                    <a:pt x="1371823" y="117943"/>
                  </a:lnTo>
                  <a:lnTo>
                    <a:pt x="1331208" y="96392"/>
                  </a:lnTo>
                  <a:lnTo>
                    <a:pt x="1289419" y="76839"/>
                  </a:lnTo>
                  <a:lnTo>
                    <a:pt x="1246521" y="59349"/>
                  </a:lnTo>
                  <a:lnTo>
                    <a:pt x="1202576" y="43984"/>
                  </a:lnTo>
                  <a:lnTo>
                    <a:pt x="1157648" y="30809"/>
                  </a:lnTo>
                  <a:lnTo>
                    <a:pt x="1111801" y="19887"/>
                  </a:lnTo>
                  <a:lnTo>
                    <a:pt x="1065099" y="11282"/>
                  </a:lnTo>
                  <a:lnTo>
                    <a:pt x="1017605" y="5056"/>
                  </a:lnTo>
                  <a:lnTo>
                    <a:pt x="969383" y="1274"/>
                  </a:lnTo>
                  <a:lnTo>
                    <a:pt x="920495" y="0"/>
                  </a:lnTo>
                  <a:close/>
                </a:path>
              </a:pathLst>
            </a:custGeom>
            <a:solidFill>
              <a:srgbClr val="47A19F">
                <a:alpha val="70195"/>
              </a:srgbClr>
            </a:solidFill>
          </p:spPr>
          <p:txBody>
            <a:bodyPr wrap="square" lIns="0" tIns="0" rIns="0" bIns="0" rtlCol="0"/>
            <a:lstStyle/>
            <a:p>
              <a:endParaRPr/>
            </a:p>
          </p:txBody>
        </p:sp>
        <p:sp>
          <p:nvSpPr>
            <p:cNvPr id="4" name="object 4"/>
            <p:cNvSpPr/>
            <p:nvPr/>
          </p:nvSpPr>
          <p:spPr>
            <a:xfrm>
              <a:off x="2456688" y="2788919"/>
              <a:ext cx="596265" cy="594360"/>
            </a:xfrm>
            <a:custGeom>
              <a:avLst/>
              <a:gdLst/>
              <a:ahLst/>
              <a:cxnLst/>
              <a:rect l="l" t="t" r="r" b="b"/>
              <a:pathLst>
                <a:path w="596264" h="594360">
                  <a:moveTo>
                    <a:pt x="297942" y="0"/>
                  </a:moveTo>
                  <a:lnTo>
                    <a:pt x="249603" y="3890"/>
                  </a:lnTo>
                  <a:lnTo>
                    <a:pt x="203752" y="15154"/>
                  </a:lnTo>
                  <a:lnTo>
                    <a:pt x="161001" y="33179"/>
                  </a:lnTo>
                  <a:lnTo>
                    <a:pt x="121962" y="57351"/>
                  </a:lnTo>
                  <a:lnTo>
                    <a:pt x="87249" y="87058"/>
                  </a:lnTo>
                  <a:lnTo>
                    <a:pt x="57473" y="121688"/>
                  </a:lnTo>
                  <a:lnTo>
                    <a:pt x="33247" y="160628"/>
                  </a:lnTo>
                  <a:lnTo>
                    <a:pt x="15185" y="203265"/>
                  </a:lnTo>
                  <a:lnTo>
                    <a:pt x="3898" y="248986"/>
                  </a:lnTo>
                  <a:lnTo>
                    <a:pt x="0" y="297180"/>
                  </a:lnTo>
                  <a:lnTo>
                    <a:pt x="3898" y="345373"/>
                  </a:lnTo>
                  <a:lnTo>
                    <a:pt x="15185" y="391094"/>
                  </a:lnTo>
                  <a:lnTo>
                    <a:pt x="33247" y="433731"/>
                  </a:lnTo>
                  <a:lnTo>
                    <a:pt x="57473" y="472671"/>
                  </a:lnTo>
                  <a:lnTo>
                    <a:pt x="87248" y="507301"/>
                  </a:lnTo>
                  <a:lnTo>
                    <a:pt x="121962" y="537008"/>
                  </a:lnTo>
                  <a:lnTo>
                    <a:pt x="161001" y="561180"/>
                  </a:lnTo>
                  <a:lnTo>
                    <a:pt x="203752" y="579205"/>
                  </a:lnTo>
                  <a:lnTo>
                    <a:pt x="249603" y="590469"/>
                  </a:lnTo>
                  <a:lnTo>
                    <a:pt x="297942" y="594360"/>
                  </a:lnTo>
                  <a:lnTo>
                    <a:pt x="346280" y="590469"/>
                  </a:lnTo>
                  <a:lnTo>
                    <a:pt x="392131" y="579205"/>
                  </a:lnTo>
                  <a:lnTo>
                    <a:pt x="434882" y="561180"/>
                  </a:lnTo>
                  <a:lnTo>
                    <a:pt x="473921" y="537008"/>
                  </a:lnTo>
                  <a:lnTo>
                    <a:pt x="508635" y="507301"/>
                  </a:lnTo>
                  <a:lnTo>
                    <a:pt x="538410" y="472671"/>
                  </a:lnTo>
                  <a:lnTo>
                    <a:pt x="562636" y="433731"/>
                  </a:lnTo>
                  <a:lnTo>
                    <a:pt x="580698" y="391094"/>
                  </a:lnTo>
                  <a:lnTo>
                    <a:pt x="591985" y="345373"/>
                  </a:lnTo>
                  <a:lnTo>
                    <a:pt x="595884" y="297180"/>
                  </a:lnTo>
                  <a:lnTo>
                    <a:pt x="591985" y="248986"/>
                  </a:lnTo>
                  <a:lnTo>
                    <a:pt x="580698" y="203265"/>
                  </a:lnTo>
                  <a:lnTo>
                    <a:pt x="562636" y="160628"/>
                  </a:lnTo>
                  <a:lnTo>
                    <a:pt x="538410" y="121688"/>
                  </a:lnTo>
                  <a:lnTo>
                    <a:pt x="508635" y="87058"/>
                  </a:lnTo>
                  <a:lnTo>
                    <a:pt x="473921" y="57351"/>
                  </a:lnTo>
                  <a:lnTo>
                    <a:pt x="434882" y="33179"/>
                  </a:lnTo>
                  <a:lnTo>
                    <a:pt x="392131" y="15154"/>
                  </a:lnTo>
                  <a:lnTo>
                    <a:pt x="346280" y="3890"/>
                  </a:lnTo>
                  <a:lnTo>
                    <a:pt x="297942" y="0"/>
                  </a:lnTo>
                  <a:close/>
                </a:path>
              </a:pathLst>
            </a:custGeom>
            <a:solidFill>
              <a:srgbClr val="6C92C0">
                <a:alpha val="70195"/>
              </a:srgbClr>
            </a:solidFill>
          </p:spPr>
          <p:txBody>
            <a:bodyPr wrap="square" lIns="0" tIns="0" rIns="0" bIns="0" rtlCol="0"/>
            <a:lstStyle/>
            <a:p>
              <a:endParaRPr/>
            </a:p>
          </p:txBody>
        </p:sp>
        <p:sp>
          <p:nvSpPr>
            <p:cNvPr id="5" name="object 5"/>
            <p:cNvSpPr/>
            <p:nvPr/>
          </p:nvSpPr>
          <p:spPr>
            <a:xfrm>
              <a:off x="1627631" y="2104643"/>
              <a:ext cx="902207" cy="51358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21991" y="2104643"/>
              <a:ext cx="431292" cy="513588"/>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1759457" y="2161413"/>
            <a:ext cx="3086735" cy="289823"/>
          </a:xfrm>
          <a:prstGeom prst="rect">
            <a:avLst/>
          </a:prstGeom>
        </p:spPr>
        <p:txBody>
          <a:bodyPr vert="horz" wrap="square" lIns="0" tIns="12700" rIns="0" bIns="0" rtlCol="0">
            <a:spAutoFit/>
          </a:bodyPr>
          <a:lstStyle/>
          <a:p>
            <a:pPr marL="12700">
              <a:lnSpc>
                <a:spcPct val="100000"/>
              </a:lnSpc>
              <a:spcBef>
                <a:spcPts val="100"/>
              </a:spcBef>
            </a:pPr>
            <a:r>
              <a:rPr sz="1800" spc="-155" dirty="0">
                <a:solidFill>
                  <a:srgbClr val="FFFFFF"/>
                </a:solidFill>
                <a:latin typeface="Arial"/>
                <a:cs typeface="Arial"/>
              </a:rPr>
              <a:t>PART</a:t>
            </a:r>
            <a:r>
              <a:rPr sz="1800" spc="-20" dirty="0">
                <a:solidFill>
                  <a:srgbClr val="FFFFFF"/>
                </a:solidFill>
                <a:latin typeface="Arial"/>
                <a:cs typeface="Arial"/>
              </a:rPr>
              <a:t> </a:t>
            </a:r>
            <a:r>
              <a:rPr sz="1800" spc="-35" dirty="0" smtClean="0">
                <a:solidFill>
                  <a:srgbClr val="FFFFFF"/>
                </a:solidFill>
                <a:latin typeface="Arial"/>
                <a:cs typeface="Arial"/>
              </a:rPr>
              <a:t>3</a:t>
            </a:r>
            <a:endParaRPr sz="1800" dirty="0">
              <a:latin typeface="Arial"/>
              <a:cs typeface="Arial"/>
            </a:endParaRPr>
          </a:p>
        </p:txBody>
      </p:sp>
      <p:sp>
        <p:nvSpPr>
          <p:cNvPr id="8" name="object 8"/>
          <p:cNvSpPr/>
          <p:nvPr/>
        </p:nvSpPr>
        <p:spPr>
          <a:xfrm>
            <a:off x="3052572" y="3448811"/>
            <a:ext cx="192023" cy="192024"/>
          </a:xfrm>
          <a:prstGeom prst="rect">
            <a:avLst/>
          </a:prstGeom>
          <a:blipFill>
            <a:blip r:embed="rId4" cstate="print"/>
            <a:stretch>
              <a:fillRect/>
            </a:stretch>
          </a:blipFill>
        </p:spPr>
        <p:txBody>
          <a:bodyPr wrap="square" lIns="0" tIns="0" rIns="0" bIns="0" rtlCol="0"/>
          <a:lstStyle/>
          <a:p>
            <a:endParaRPr/>
          </a:p>
        </p:txBody>
      </p:sp>
      <p:grpSp>
        <p:nvGrpSpPr>
          <p:cNvPr id="9" name="object 9"/>
          <p:cNvGrpSpPr/>
          <p:nvPr/>
        </p:nvGrpSpPr>
        <p:grpSpPr>
          <a:xfrm>
            <a:off x="2859023" y="2791967"/>
            <a:ext cx="352425" cy="584200"/>
            <a:chOff x="2859023" y="2791967"/>
            <a:chExt cx="352425" cy="584200"/>
          </a:xfrm>
        </p:grpSpPr>
        <p:sp>
          <p:nvSpPr>
            <p:cNvPr id="10" name="object 10"/>
            <p:cNvSpPr/>
            <p:nvPr/>
          </p:nvSpPr>
          <p:spPr>
            <a:xfrm>
              <a:off x="3017519" y="2791967"/>
              <a:ext cx="193548" cy="193548"/>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859023" y="3086099"/>
              <a:ext cx="254635" cy="289560"/>
            </a:xfrm>
            <a:custGeom>
              <a:avLst/>
              <a:gdLst/>
              <a:ahLst/>
              <a:cxnLst/>
              <a:rect l="l" t="t" r="r" b="b"/>
              <a:pathLst>
                <a:path w="254635" h="289560">
                  <a:moveTo>
                    <a:pt x="127253" y="0"/>
                  </a:moveTo>
                  <a:lnTo>
                    <a:pt x="87050" y="7376"/>
                  </a:lnTo>
                  <a:lnTo>
                    <a:pt x="52120" y="27919"/>
                  </a:lnTo>
                  <a:lnTo>
                    <a:pt x="24566" y="59253"/>
                  </a:lnTo>
                  <a:lnTo>
                    <a:pt x="6492" y="98999"/>
                  </a:lnTo>
                  <a:lnTo>
                    <a:pt x="0" y="144780"/>
                  </a:lnTo>
                  <a:lnTo>
                    <a:pt x="6492" y="190560"/>
                  </a:lnTo>
                  <a:lnTo>
                    <a:pt x="24566" y="230306"/>
                  </a:lnTo>
                  <a:lnTo>
                    <a:pt x="52120" y="261640"/>
                  </a:lnTo>
                  <a:lnTo>
                    <a:pt x="87050" y="282183"/>
                  </a:lnTo>
                  <a:lnTo>
                    <a:pt x="127253" y="289560"/>
                  </a:lnTo>
                  <a:lnTo>
                    <a:pt x="167457" y="282183"/>
                  </a:lnTo>
                  <a:lnTo>
                    <a:pt x="202387" y="261640"/>
                  </a:lnTo>
                  <a:lnTo>
                    <a:pt x="229941" y="230306"/>
                  </a:lnTo>
                  <a:lnTo>
                    <a:pt x="248015" y="190560"/>
                  </a:lnTo>
                  <a:lnTo>
                    <a:pt x="254507" y="144780"/>
                  </a:lnTo>
                  <a:lnTo>
                    <a:pt x="248015" y="98999"/>
                  </a:lnTo>
                  <a:lnTo>
                    <a:pt x="229941" y="59253"/>
                  </a:lnTo>
                  <a:lnTo>
                    <a:pt x="202387" y="27919"/>
                  </a:lnTo>
                  <a:lnTo>
                    <a:pt x="167457" y="7376"/>
                  </a:lnTo>
                  <a:lnTo>
                    <a:pt x="127253" y="0"/>
                  </a:lnTo>
                  <a:close/>
                </a:path>
              </a:pathLst>
            </a:custGeom>
            <a:solidFill>
              <a:srgbClr val="A3D5D4"/>
            </a:solidFill>
          </p:spPr>
          <p:txBody>
            <a:bodyPr wrap="square" lIns="0" tIns="0" rIns="0" bIns="0" rtlCol="0"/>
            <a:lstStyle/>
            <a:p>
              <a:endParaRPr/>
            </a:p>
          </p:txBody>
        </p:sp>
      </p:grpSp>
      <p:graphicFrame>
        <p:nvGraphicFramePr>
          <p:cNvPr id="15" name="Diagram 14"/>
          <p:cNvGraphicFramePr/>
          <p:nvPr>
            <p:extLst>
              <p:ext uri="{D42A27DB-BD31-4B8C-83A1-F6EECF244321}">
                <p14:modId xmlns:p14="http://schemas.microsoft.com/office/powerpoint/2010/main" val="3214179836"/>
              </p:ext>
            </p:extLst>
          </p:nvPr>
        </p:nvGraphicFramePr>
        <p:xfrm>
          <a:off x="2932173" y="756919"/>
          <a:ext cx="6096000"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6096000" y="1523093"/>
            <a:ext cx="1905000" cy="990600"/>
          </a:xfrm>
          <a:prstGeom prst="ellipse">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Real CASE </a:t>
            </a:r>
            <a:r>
              <a:rPr lang="en-US" dirty="0">
                <a:solidFill>
                  <a:schemeClr val="tx1"/>
                </a:solidFill>
              </a:rPr>
              <a:t>Tools</a:t>
            </a:r>
          </a:p>
        </p:txBody>
      </p:sp>
      <p:sp>
        <p:nvSpPr>
          <p:cNvPr id="5" name="Oval 4"/>
          <p:cNvSpPr/>
          <p:nvPr/>
        </p:nvSpPr>
        <p:spPr>
          <a:xfrm>
            <a:off x="1524000" y="3113582"/>
            <a:ext cx="1905000" cy="990600"/>
          </a:xfrm>
          <a:prstGeom prst="ellipse">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Classic CASE Tools</a:t>
            </a:r>
            <a:endParaRPr lang="en-US" dirty="0">
              <a:solidFill>
                <a:schemeClr val="tx1"/>
              </a:solidFill>
            </a:endParaRPr>
          </a:p>
        </p:txBody>
      </p:sp>
      <p:pic>
        <p:nvPicPr>
          <p:cNvPr id="6" name="Picture 5"/>
          <p:cNvPicPr>
            <a:picLocks noChangeAspect="1"/>
          </p:cNvPicPr>
          <p:nvPr/>
        </p:nvPicPr>
        <p:blipFill>
          <a:blip r:embed="rId3"/>
          <a:stretch>
            <a:fillRect/>
          </a:stretch>
        </p:blipFill>
        <p:spPr>
          <a:xfrm>
            <a:off x="76200" y="133350"/>
            <a:ext cx="3810000" cy="2779486"/>
          </a:xfrm>
          <a:prstGeom prst="rect">
            <a:avLst/>
          </a:prstGeom>
          <a:ln>
            <a:noFill/>
          </a:ln>
          <a:effectLst>
            <a:softEdge rad="112500"/>
          </a:effectLst>
        </p:spPr>
      </p:pic>
      <p:sp>
        <p:nvSpPr>
          <p:cNvPr id="2" name="TextBox 1"/>
          <p:cNvSpPr txBox="1"/>
          <p:nvPr/>
        </p:nvSpPr>
        <p:spPr>
          <a:xfrm>
            <a:off x="1955962" y="4224727"/>
            <a:ext cx="2211503" cy="369332"/>
          </a:xfrm>
          <a:prstGeom prst="rect">
            <a:avLst/>
          </a:prstGeom>
          <a:noFill/>
        </p:spPr>
        <p:txBody>
          <a:bodyPr wrap="none" rtlCol="0">
            <a:spAutoFit/>
          </a:bodyPr>
          <a:lstStyle/>
          <a:p>
            <a:r>
              <a:rPr lang="en-US" dirty="0">
                <a:solidFill>
                  <a:schemeClr val="bg1"/>
                </a:solidFill>
              </a:rPr>
              <a:t>interactive debuggers</a:t>
            </a:r>
          </a:p>
        </p:txBody>
      </p:sp>
      <p:sp>
        <p:nvSpPr>
          <p:cNvPr id="7" name="TextBox 6"/>
          <p:cNvSpPr txBox="1"/>
          <p:nvPr/>
        </p:nvSpPr>
        <p:spPr>
          <a:xfrm>
            <a:off x="7086600" y="2531977"/>
            <a:ext cx="2133600" cy="1200329"/>
          </a:xfrm>
          <a:prstGeom prst="rect">
            <a:avLst/>
          </a:prstGeom>
          <a:noFill/>
        </p:spPr>
        <p:txBody>
          <a:bodyPr wrap="square" rtlCol="0">
            <a:spAutoFit/>
          </a:bodyPr>
          <a:lstStyle/>
          <a:p>
            <a:r>
              <a:rPr lang="en-US" dirty="0">
                <a:solidFill>
                  <a:schemeClr val="bg1"/>
                </a:solidFill>
              </a:rPr>
              <a:t>support several phases </a:t>
            </a:r>
            <a:endParaRPr lang="en-US" dirty="0" smtClean="0">
              <a:solidFill>
                <a:schemeClr val="bg1"/>
              </a:solidFill>
            </a:endParaRPr>
          </a:p>
          <a:p>
            <a:r>
              <a:rPr lang="en-US" dirty="0" smtClean="0">
                <a:solidFill>
                  <a:schemeClr val="bg1"/>
                </a:solidFill>
              </a:rPr>
              <a:t>     of</a:t>
            </a:r>
          </a:p>
          <a:p>
            <a:r>
              <a:rPr lang="en-US" dirty="0" smtClean="0">
                <a:solidFill>
                  <a:schemeClr val="bg1"/>
                </a:solidFill>
              </a:rPr>
              <a:t> </a:t>
            </a:r>
            <a:r>
              <a:rPr lang="en-US" dirty="0">
                <a:solidFill>
                  <a:schemeClr val="bg1"/>
                </a:solidFill>
              </a:rPr>
              <a:t>development</a:t>
            </a:r>
          </a:p>
        </p:txBody>
      </p:sp>
      <p:sp>
        <p:nvSpPr>
          <p:cNvPr id="11" name="Shape 895"/>
          <p:cNvSpPr/>
          <p:nvPr/>
        </p:nvSpPr>
        <p:spPr>
          <a:xfrm>
            <a:off x="4821954" y="2419350"/>
            <a:ext cx="664446" cy="39555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4"/>
                </a:lnTo>
                <a:lnTo>
                  <a:pt x="281" y="8887"/>
                </a:lnTo>
                <a:cubicBezTo>
                  <a:pt x="116" y="8967"/>
                  <a:pt x="0" y="9133"/>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5"/>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7"/>
                  <a:pt x="4147" y="14727"/>
                  <a:pt x="4418" y="14727"/>
                </a:cubicBezTo>
                <a:cubicBezTo>
                  <a:pt x="4554" y="14727"/>
                  <a:pt x="4676" y="14673"/>
                  <a:pt x="4765" y="14583"/>
                </a:cubicBezTo>
              </a:path>
            </a:pathLst>
          </a:custGeom>
          <a:solidFill>
            <a:schemeClr val="accent3"/>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5" name="Shape 830"/>
          <p:cNvSpPr/>
          <p:nvPr/>
        </p:nvSpPr>
        <p:spPr>
          <a:xfrm flipH="1" flipV="1">
            <a:off x="5372098" y="3473813"/>
            <a:ext cx="0" cy="1344607"/>
          </a:xfrm>
          <a:prstGeom prst="line">
            <a:avLst/>
          </a:prstGeom>
          <a:solidFill>
            <a:srgbClr val="67747D"/>
          </a:solidFill>
          <a:ln w="12700">
            <a:solidFill>
              <a:schemeClr val="bg1">
                <a:lumMod val="50000"/>
              </a:schemeClr>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16" name="Shape 833"/>
          <p:cNvSpPr/>
          <p:nvPr/>
        </p:nvSpPr>
        <p:spPr>
          <a:xfrm rot="10800000">
            <a:off x="5137637" y="2973332"/>
            <a:ext cx="468923" cy="500480"/>
          </a:xfrm>
          <a:prstGeom prst="ellipse">
            <a:avLst/>
          </a:prstGeom>
          <a:ln w="19050">
            <a:solidFill>
              <a:schemeClr val="bg1">
                <a:lumMod val="50000"/>
              </a:scheme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8" name="Shape 984"/>
          <p:cNvSpPr/>
          <p:nvPr/>
        </p:nvSpPr>
        <p:spPr>
          <a:xfrm>
            <a:off x="5245470" y="3081440"/>
            <a:ext cx="253258" cy="28426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Tree>
    <p:extLst>
      <p:ext uri="{BB962C8B-B14F-4D97-AF65-F5344CB8AC3E}">
        <p14:creationId xmlns:p14="http://schemas.microsoft.com/office/powerpoint/2010/main" val="24550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a:off x="946403" y="902208"/>
            <a:ext cx="192024" cy="193547"/>
          </a:xfrm>
          <a:prstGeom prst="rect">
            <a:avLst/>
          </a:prstGeom>
          <a:blipFill>
            <a:blip r:embed="rId3" cstate="print"/>
            <a:stretch>
              <a:fillRect/>
            </a:stretch>
          </a:blipFill>
        </p:spPr>
        <p:txBody>
          <a:bodyPr wrap="square" lIns="0" tIns="0" rIns="0" bIns="0" rtlCol="0"/>
          <a:lstStyle/>
          <a:p>
            <a:endParaRPr/>
          </a:p>
        </p:txBody>
      </p:sp>
      <p:pic>
        <p:nvPicPr>
          <p:cNvPr id="18" name="Picture 17"/>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40000" contrast="-40000"/>
                    </a14:imgEffect>
                  </a14:imgLayer>
                </a14:imgProps>
              </a:ext>
            </a:extLst>
          </a:blip>
          <a:srcRect l="4875" t="16777" r="6341" b="20555"/>
          <a:stretch/>
        </p:blipFill>
        <p:spPr>
          <a:xfrm>
            <a:off x="0" y="33898"/>
            <a:ext cx="5334000" cy="1295400"/>
          </a:xfrm>
          <a:prstGeom prst="rect">
            <a:avLst/>
          </a:prstGeom>
          <a:ln>
            <a:noFill/>
          </a:ln>
          <a:effectLst>
            <a:softEdge rad="112500"/>
          </a:effectLst>
        </p:spPr>
      </p:pic>
      <p:pic>
        <p:nvPicPr>
          <p:cNvPr id="22" name="Picture 21"/>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rcRect l="1604" t="2058" r="1468" b="3505"/>
          <a:stretch/>
        </p:blipFill>
        <p:spPr>
          <a:xfrm>
            <a:off x="1138427" y="1775560"/>
            <a:ext cx="5410200" cy="1371601"/>
          </a:xfrm>
          <a:prstGeom prst="rect">
            <a:avLst/>
          </a:prstGeom>
          <a:ln>
            <a:noFill/>
          </a:ln>
          <a:effectLst>
            <a:softEdge rad="112500"/>
          </a:effectLst>
        </p:spPr>
      </p:pic>
      <p:pic>
        <p:nvPicPr>
          <p:cNvPr id="23" name="Picture 22"/>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Effect>
                      <a14:brightnessContrast bright="40000" contrast="-40000"/>
                    </a14:imgEffect>
                  </a14:imgLayer>
                </a14:imgProps>
              </a:ext>
            </a:extLst>
          </a:blip>
          <a:srcRect t="1470" r="1519" b="10294"/>
          <a:stretch/>
        </p:blipFill>
        <p:spPr>
          <a:xfrm>
            <a:off x="2628900" y="3530558"/>
            <a:ext cx="5410199" cy="1219200"/>
          </a:xfrm>
          <a:prstGeom prst="rect">
            <a:avLst/>
          </a:prstGeom>
          <a:ln>
            <a:noFill/>
          </a:ln>
          <a:effectLst>
            <a:softEdge rad="112500"/>
          </a:effectLst>
        </p:spPr>
      </p:pic>
      <p:pic>
        <p:nvPicPr>
          <p:cNvPr id="24" name="Picture 23"/>
          <p:cNvPicPr>
            <a:picLocks noChangeAspect="1"/>
          </p:cNvPicPr>
          <p:nvPr/>
        </p:nvPicPr>
        <p:blipFill>
          <a:blip r:embed="rId10"/>
          <a:stretch>
            <a:fillRect/>
          </a:stretch>
        </p:blipFill>
        <p:spPr>
          <a:xfrm>
            <a:off x="2438400" y="963490"/>
            <a:ext cx="3048000" cy="381000"/>
          </a:xfrm>
          <a:prstGeom prst="rect">
            <a:avLst/>
          </a:prstGeom>
        </p:spPr>
      </p:pic>
      <p:pic>
        <p:nvPicPr>
          <p:cNvPr id="25" name="Picture 24"/>
          <p:cNvPicPr>
            <a:picLocks noChangeAspect="1"/>
          </p:cNvPicPr>
          <p:nvPr/>
        </p:nvPicPr>
        <p:blipFill rotWithShape="1">
          <a:blip r:embed="rId11"/>
          <a:srcRect r="1444" b="4161"/>
          <a:stretch/>
        </p:blipFill>
        <p:spPr>
          <a:xfrm>
            <a:off x="3352800" y="2724150"/>
            <a:ext cx="3154180" cy="304800"/>
          </a:xfrm>
          <a:prstGeom prst="rect">
            <a:avLst/>
          </a:prstGeom>
        </p:spPr>
      </p:pic>
      <p:pic>
        <p:nvPicPr>
          <p:cNvPr id="26" name="Picture 25"/>
          <p:cNvPicPr>
            <a:picLocks noChangeAspect="1"/>
          </p:cNvPicPr>
          <p:nvPr/>
        </p:nvPicPr>
        <p:blipFill>
          <a:blip r:embed="rId12"/>
          <a:stretch>
            <a:fillRect/>
          </a:stretch>
        </p:blipFill>
        <p:spPr>
          <a:xfrm>
            <a:off x="5333999" y="4456872"/>
            <a:ext cx="3179064" cy="381000"/>
          </a:xfrm>
          <a:prstGeom prst="rect">
            <a:avLst/>
          </a:prstGeom>
        </p:spPr>
      </p:pic>
      <p:sp>
        <p:nvSpPr>
          <p:cNvPr id="2" name="Rounded Rectangle 1"/>
          <p:cNvSpPr/>
          <p:nvPr/>
        </p:nvSpPr>
        <p:spPr>
          <a:xfrm>
            <a:off x="2105612" y="673773"/>
            <a:ext cx="3810000" cy="808501"/>
          </a:xfrm>
          <a:prstGeom prst="round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Supports Software Development activities implementation</a:t>
            </a:r>
            <a:endParaRPr lang="en-US" dirty="0">
              <a:solidFill>
                <a:schemeClr val="tx1"/>
              </a:solidFill>
            </a:endParaRPr>
          </a:p>
        </p:txBody>
      </p:sp>
      <p:sp>
        <p:nvSpPr>
          <p:cNvPr id="10" name="Rounded Rectangle 9"/>
          <p:cNvSpPr/>
          <p:nvPr/>
        </p:nvSpPr>
        <p:spPr>
          <a:xfrm>
            <a:off x="4800600" y="4184059"/>
            <a:ext cx="3810000" cy="808501"/>
          </a:xfrm>
          <a:prstGeom prst="round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Supports both Upper CASE Tools and Lower CASE Tools</a:t>
            </a:r>
            <a:endParaRPr lang="en-US" dirty="0">
              <a:solidFill>
                <a:schemeClr val="tx1"/>
              </a:solidFill>
            </a:endParaRPr>
          </a:p>
        </p:txBody>
      </p:sp>
      <p:sp>
        <p:nvSpPr>
          <p:cNvPr id="11" name="Rounded Rectangle 10"/>
          <p:cNvSpPr/>
          <p:nvPr/>
        </p:nvSpPr>
        <p:spPr>
          <a:xfrm>
            <a:off x="3352800" y="2479255"/>
            <a:ext cx="3810000" cy="808501"/>
          </a:xfrm>
          <a:prstGeom prst="round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Supports Programming and Integration Tasks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20750" cy="830580"/>
            <a:chOff x="0" y="0"/>
            <a:chExt cx="920750" cy="830580"/>
          </a:xfrm>
        </p:grpSpPr>
        <p:sp>
          <p:nvSpPr>
            <p:cNvPr id="3" name="object 3"/>
            <p:cNvSpPr/>
            <p:nvPr/>
          </p:nvSpPr>
          <p:spPr>
            <a:xfrm>
              <a:off x="0" y="0"/>
              <a:ext cx="916305" cy="830580"/>
            </a:xfrm>
            <a:custGeom>
              <a:avLst/>
              <a:gdLst/>
              <a:ahLst/>
              <a:cxnLst/>
              <a:rect l="l" t="t" r="r" b="b"/>
              <a:pathLst>
                <a:path w="916305" h="830580">
                  <a:moveTo>
                    <a:pt x="915999" y="0"/>
                  </a:moveTo>
                  <a:lnTo>
                    <a:pt x="0" y="0"/>
                  </a:lnTo>
                  <a:lnTo>
                    <a:pt x="0" y="830579"/>
                  </a:lnTo>
                  <a:lnTo>
                    <a:pt x="48886" y="829304"/>
                  </a:lnTo>
                  <a:lnTo>
                    <a:pt x="97109" y="825518"/>
                  </a:lnTo>
                  <a:lnTo>
                    <a:pt x="144603" y="819287"/>
                  </a:lnTo>
                  <a:lnTo>
                    <a:pt x="191305" y="810674"/>
                  </a:lnTo>
                  <a:lnTo>
                    <a:pt x="237152" y="799742"/>
                  </a:lnTo>
                  <a:lnTo>
                    <a:pt x="282080" y="786555"/>
                  </a:lnTo>
                  <a:lnTo>
                    <a:pt x="326025" y="771177"/>
                  </a:lnTo>
                  <a:lnTo>
                    <a:pt x="368923" y="753671"/>
                  </a:lnTo>
                  <a:lnTo>
                    <a:pt x="410712" y="734100"/>
                  </a:lnTo>
                  <a:lnTo>
                    <a:pt x="451327" y="712530"/>
                  </a:lnTo>
                  <a:lnTo>
                    <a:pt x="490705" y="689022"/>
                  </a:lnTo>
                  <a:lnTo>
                    <a:pt x="528782" y="663641"/>
                  </a:lnTo>
                  <a:lnTo>
                    <a:pt x="565495" y="636451"/>
                  </a:lnTo>
                  <a:lnTo>
                    <a:pt x="600780" y="607514"/>
                  </a:lnTo>
                  <a:lnTo>
                    <a:pt x="634573" y="576895"/>
                  </a:lnTo>
                  <a:lnTo>
                    <a:pt x="666811" y="544657"/>
                  </a:lnTo>
                  <a:lnTo>
                    <a:pt x="697430" y="510864"/>
                  </a:lnTo>
                  <a:lnTo>
                    <a:pt x="726367" y="475579"/>
                  </a:lnTo>
                  <a:lnTo>
                    <a:pt x="753557" y="438866"/>
                  </a:lnTo>
                  <a:lnTo>
                    <a:pt x="778938" y="400789"/>
                  </a:lnTo>
                  <a:lnTo>
                    <a:pt x="802446" y="361411"/>
                  </a:lnTo>
                  <a:lnTo>
                    <a:pt x="824016" y="320796"/>
                  </a:lnTo>
                  <a:lnTo>
                    <a:pt x="843587" y="279007"/>
                  </a:lnTo>
                  <a:lnTo>
                    <a:pt x="861093" y="236109"/>
                  </a:lnTo>
                  <a:lnTo>
                    <a:pt x="876471" y="192164"/>
                  </a:lnTo>
                  <a:lnTo>
                    <a:pt x="889658" y="147236"/>
                  </a:lnTo>
                  <a:lnTo>
                    <a:pt x="900590" y="101389"/>
                  </a:lnTo>
                  <a:lnTo>
                    <a:pt x="909203" y="54687"/>
                  </a:lnTo>
                  <a:lnTo>
                    <a:pt x="915434" y="7193"/>
                  </a:lnTo>
                  <a:lnTo>
                    <a:pt x="915999" y="0"/>
                  </a:lnTo>
                  <a:close/>
                </a:path>
              </a:pathLst>
            </a:custGeom>
            <a:solidFill>
              <a:srgbClr val="47A19F">
                <a:alpha val="70195"/>
              </a:srgbClr>
            </a:solidFill>
          </p:spPr>
          <p:txBody>
            <a:bodyPr wrap="square" lIns="0" tIns="0" rIns="0" bIns="0" rtlCol="0"/>
            <a:lstStyle/>
            <a:p>
              <a:endParaRPr/>
            </a:p>
          </p:txBody>
        </p:sp>
        <p:sp>
          <p:nvSpPr>
            <p:cNvPr id="4" name="object 4"/>
            <p:cNvSpPr/>
            <p:nvPr/>
          </p:nvSpPr>
          <p:spPr>
            <a:xfrm>
              <a:off x="326136" y="236220"/>
              <a:ext cx="594360" cy="594360"/>
            </a:xfrm>
            <a:custGeom>
              <a:avLst/>
              <a:gdLst/>
              <a:ahLst/>
              <a:cxnLst/>
              <a:rect l="l" t="t" r="r" b="b"/>
              <a:pathLst>
                <a:path w="594360" h="594360">
                  <a:moveTo>
                    <a:pt x="297180" y="0"/>
                  </a:moveTo>
                  <a:lnTo>
                    <a:pt x="248977" y="3890"/>
                  </a:lnTo>
                  <a:lnTo>
                    <a:pt x="203250" y="15154"/>
                  </a:lnTo>
                  <a:lnTo>
                    <a:pt x="160611" y="33179"/>
                  </a:lnTo>
                  <a:lnTo>
                    <a:pt x="121671" y="57351"/>
                  </a:lnTo>
                  <a:lnTo>
                    <a:pt x="87044" y="87058"/>
                  </a:lnTo>
                  <a:lnTo>
                    <a:pt x="57340" y="121688"/>
                  </a:lnTo>
                  <a:lnTo>
                    <a:pt x="33171" y="160628"/>
                  </a:lnTo>
                  <a:lnTo>
                    <a:pt x="15150" y="203265"/>
                  </a:lnTo>
                  <a:lnTo>
                    <a:pt x="3889" y="248986"/>
                  </a:lnTo>
                  <a:lnTo>
                    <a:pt x="0" y="297179"/>
                  </a:lnTo>
                  <a:lnTo>
                    <a:pt x="3889" y="345373"/>
                  </a:lnTo>
                  <a:lnTo>
                    <a:pt x="15150" y="391094"/>
                  </a:lnTo>
                  <a:lnTo>
                    <a:pt x="33171" y="433731"/>
                  </a:lnTo>
                  <a:lnTo>
                    <a:pt x="57340" y="472671"/>
                  </a:lnTo>
                  <a:lnTo>
                    <a:pt x="87044" y="507301"/>
                  </a:lnTo>
                  <a:lnTo>
                    <a:pt x="121671" y="537008"/>
                  </a:lnTo>
                  <a:lnTo>
                    <a:pt x="160611" y="561180"/>
                  </a:lnTo>
                  <a:lnTo>
                    <a:pt x="203250" y="579205"/>
                  </a:lnTo>
                  <a:lnTo>
                    <a:pt x="248977" y="590469"/>
                  </a:lnTo>
                  <a:lnTo>
                    <a:pt x="297180" y="594359"/>
                  </a:lnTo>
                  <a:lnTo>
                    <a:pt x="345382" y="590469"/>
                  </a:lnTo>
                  <a:lnTo>
                    <a:pt x="391109" y="579205"/>
                  </a:lnTo>
                  <a:lnTo>
                    <a:pt x="433748" y="561180"/>
                  </a:lnTo>
                  <a:lnTo>
                    <a:pt x="472688" y="537008"/>
                  </a:lnTo>
                  <a:lnTo>
                    <a:pt x="507315" y="507301"/>
                  </a:lnTo>
                  <a:lnTo>
                    <a:pt x="537019" y="472671"/>
                  </a:lnTo>
                  <a:lnTo>
                    <a:pt x="561188" y="433731"/>
                  </a:lnTo>
                  <a:lnTo>
                    <a:pt x="579209" y="391094"/>
                  </a:lnTo>
                  <a:lnTo>
                    <a:pt x="590470" y="345373"/>
                  </a:lnTo>
                  <a:lnTo>
                    <a:pt x="594360" y="297179"/>
                  </a:lnTo>
                  <a:lnTo>
                    <a:pt x="590470" y="248986"/>
                  </a:lnTo>
                  <a:lnTo>
                    <a:pt x="579209" y="203265"/>
                  </a:lnTo>
                  <a:lnTo>
                    <a:pt x="561188" y="160628"/>
                  </a:lnTo>
                  <a:lnTo>
                    <a:pt x="537019" y="121688"/>
                  </a:lnTo>
                  <a:lnTo>
                    <a:pt x="507315" y="87058"/>
                  </a:lnTo>
                  <a:lnTo>
                    <a:pt x="472688" y="57351"/>
                  </a:lnTo>
                  <a:lnTo>
                    <a:pt x="433748" y="33179"/>
                  </a:lnTo>
                  <a:lnTo>
                    <a:pt x="391109" y="15154"/>
                  </a:lnTo>
                  <a:lnTo>
                    <a:pt x="345382" y="3890"/>
                  </a:lnTo>
                  <a:lnTo>
                    <a:pt x="297180" y="0"/>
                  </a:lnTo>
                  <a:close/>
                </a:path>
              </a:pathLst>
            </a:custGeom>
            <a:solidFill>
              <a:srgbClr val="6C92C0">
                <a:alpha val="70195"/>
              </a:srgbClr>
            </a:solidFill>
          </p:spPr>
          <p:txBody>
            <a:bodyPr wrap="square" lIns="0" tIns="0" rIns="0" bIns="0" rtlCol="0"/>
            <a:lstStyle/>
            <a:p>
              <a:endParaRPr/>
            </a:p>
          </p:txBody>
        </p:sp>
      </p:grpSp>
      <p:sp>
        <p:nvSpPr>
          <p:cNvPr id="5" name="object 5"/>
          <p:cNvSpPr txBox="1">
            <a:spLocks noGrp="1"/>
          </p:cNvSpPr>
          <p:nvPr>
            <p:ph type="title"/>
          </p:nvPr>
        </p:nvSpPr>
        <p:spPr>
          <a:xfrm>
            <a:off x="1064158" y="346913"/>
            <a:ext cx="2142490" cy="391795"/>
          </a:xfrm>
          <a:prstGeom prst="rect">
            <a:avLst/>
          </a:prstGeom>
        </p:spPr>
        <p:txBody>
          <a:bodyPr vert="horz" wrap="square" lIns="0" tIns="12700" rIns="0" bIns="0" rtlCol="0">
            <a:spAutoFit/>
          </a:bodyPr>
          <a:lstStyle/>
          <a:p>
            <a:pPr marL="12700">
              <a:lnSpc>
                <a:spcPct val="100000"/>
              </a:lnSpc>
              <a:spcBef>
                <a:spcPts val="100"/>
              </a:spcBef>
            </a:pPr>
            <a:r>
              <a:rPr sz="2400" spc="-290" dirty="0">
                <a:solidFill>
                  <a:schemeClr val="bg1"/>
                </a:solidFill>
              </a:rPr>
              <a:t>CASE</a:t>
            </a:r>
            <a:r>
              <a:rPr sz="2400" spc="-220" dirty="0">
                <a:solidFill>
                  <a:schemeClr val="bg1"/>
                </a:solidFill>
              </a:rPr>
              <a:t> </a:t>
            </a:r>
            <a:r>
              <a:rPr sz="2400" spc="-245" dirty="0">
                <a:solidFill>
                  <a:schemeClr val="bg1"/>
                </a:solidFill>
              </a:rPr>
              <a:t>Supports</a:t>
            </a:r>
            <a:endParaRPr sz="2400" dirty="0">
              <a:solidFill>
                <a:schemeClr val="bg1"/>
              </a:solidFill>
            </a:endParaRPr>
          </a:p>
        </p:txBody>
      </p:sp>
      <p:sp>
        <p:nvSpPr>
          <p:cNvPr id="6" name="object 6"/>
          <p:cNvSpPr/>
          <p:nvPr/>
        </p:nvSpPr>
        <p:spPr>
          <a:xfrm>
            <a:off x="946403" y="902208"/>
            <a:ext cx="192024" cy="193547"/>
          </a:xfrm>
          <a:prstGeom prst="rect">
            <a:avLst/>
          </a:prstGeom>
          <a:blipFill>
            <a:blip r:embed="rId3" cstate="print"/>
            <a:stretch>
              <a:fillRect/>
            </a:stretch>
          </a:blipFill>
        </p:spPr>
        <p:txBody>
          <a:bodyPr wrap="square" lIns="0" tIns="0" rIns="0" bIns="0" rtlCol="0"/>
          <a:lstStyle/>
          <a:p>
            <a:endParaRPr/>
          </a:p>
        </p:txBody>
      </p:sp>
      <p:grpSp>
        <p:nvGrpSpPr>
          <p:cNvPr id="7" name="object 7"/>
          <p:cNvGrpSpPr/>
          <p:nvPr/>
        </p:nvGrpSpPr>
        <p:grpSpPr>
          <a:xfrm>
            <a:off x="752855" y="246888"/>
            <a:ext cx="352425" cy="584200"/>
            <a:chOff x="752855" y="246888"/>
            <a:chExt cx="352425" cy="584200"/>
          </a:xfrm>
        </p:grpSpPr>
        <p:sp>
          <p:nvSpPr>
            <p:cNvPr id="8" name="object 8"/>
            <p:cNvSpPr/>
            <p:nvPr/>
          </p:nvSpPr>
          <p:spPr>
            <a:xfrm>
              <a:off x="911351" y="246888"/>
              <a:ext cx="193547" cy="19354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52855" y="541020"/>
              <a:ext cx="254635" cy="289560"/>
            </a:xfrm>
            <a:custGeom>
              <a:avLst/>
              <a:gdLst/>
              <a:ahLst/>
              <a:cxnLst/>
              <a:rect l="l" t="t" r="r" b="b"/>
              <a:pathLst>
                <a:path w="254634" h="289559">
                  <a:moveTo>
                    <a:pt x="127253" y="0"/>
                  </a:moveTo>
                  <a:lnTo>
                    <a:pt x="87031" y="7376"/>
                  </a:lnTo>
                  <a:lnTo>
                    <a:pt x="52098" y="27919"/>
                  </a:lnTo>
                  <a:lnTo>
                    <a:pt x="24552" y="59253"/>
                  </a:lnTo>
                  <a:lnTo>
                    <a:pt x="6487" y="98999"/>
                  </a:lnTo>
                  <a:lnTo>
                    <a:pt x="0" y="144779"/>
                  </a:lnTo>
                  <a:lnTo>
                    <a:pt x="6487" y="190560"/>
                  </a:lnTo>
                  <a:lnTo>
                    <a:pt x="24552" y="230306"/>
                  </a:lnTo>
                  <a:lnTo>
                    <a:pt x="52098" y="261640"/>
                  </a:lnTo>
                  <a:lnTo>
                    <a:pt x="87031" y="282183"/>
                  </a:lnTo>
                  <a:lnTo>
                    <a:pt x="127253" y="289559"/>
                  </a:lnTo>
                  <a:lnTo>
                    <a:pt x="167476" y="282183"/>
                  </a:lnTo>
                  <a:lnTo>
                    <a:pt x="202409" y="261640"/>
                  </a:lnTo>
                  <a:lnTo>
                    <a:pt x="229955" y="230306"/>
                  </a:lnTo>
                  <a:lnTo>
                    <a:pt x="248020" y="190560"/>
                  </a:lnTo>
                  <a:lnTo>
                    <a:pt x="254507" y="144779"/>
                  </a:lnTo>
                  <a:lnTo>
                    <a:pt x="248020" y="98999"/>
                  </a:lnTo>
                  <a:lnTo>
                    <a:pt x="229955" y="59253"/>
                  </a:lnTo>
                  <a:lnTo>
                    <a:pt x="202409" y="27919"/>
                  </a:lnTo>
                  <a:lnTo>
                    <a:pt x="167476" y="7376"/>
                  </a:lnTo>
                  <a:lnTo>
                    <a:pt x="127253" y="0"/>
                  </a:lnTo>
                  <a:close/>
                </a:path>
              </a:pathLst>
            </a:custGeom>
            <a:solidFill>
              <a:srgbClr val="A3D5D4"/>
            </a:solidFill>
          </p:spPr>
          <p:txBody>
            <a:bodyPr wrap="square" lIns="0" tIns="0" rIns="0" bIns="0" rtlCol="0"/>
            <a:lstStyle/>
            <a:p>
              <a:endParaRPr/>
            </a:p>
          </p:txBody>
        </p:sp>
      </p:grpSp>
      <p:sp>
        <p:nvSpPr>
          <p:cNvPr id="10" name="object 10"/>
          <p:cNvSpPr/>
          <p:nvPr/>
        </p:nvSpPr>
        <p:spPr>
          <a:xfrm>
            <a:off x="1443227" y="902209"/>
            <a:ext cx="6451092" cy="3955542"/>
          </a:xfrm>
          <a:prstGeom prst="rect">
            <a:avLst/>
          </a:prstGeom>
          <a:blipFill>
            <a:blip r:embed="rId5" cstate="print">
              <a:extLst>
                <a:ext uri="{BEBA8EAE-BF5A-486C-A8C5-ECC9F3942E4B}">
                  <a14:imgProps xmlns:a14="http://schemas.microsoft.com/office/drawing/2010/main">
                    <a14:imgLayer r:embed="rId6">
                      <a14:imgEffect>
                        <a14:sharpenSoften amount="25000"/>
                      </a14:imgEffect>
                    </a14:imgLayer>
                  </a14:imgProps>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256770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2"/>
          <p:cNvGrpSpPr/>
          <p:nvPr/>
        </p:nvGrpSpPr>
        <p:grpSpPr>
          <a:xfrm>
            <a:off x="762000" y="1200150"/>
            <a:ext cx="1841500" cy="1839595"/>
            <a:chOff x="1211580" y="1543811"/>
            <a:chExt cx="1841500" cy="1839595"/>
          </a:xfrm>
        </p:grpSpPr>
        <p:sp>
          <p:nvSpPr>
            <p:cNvPr id="4" name="object 3"/>
            <p:cNvSpPr/>
            <p:nvPr/>
          </p:nvSpPr>
          <p:spPr>
            <a:xfrm>
              <a:off x="1211580" y="1543811"/>
              <a:ext cx="1841500" cy="1839595"/>
            </a:xfrm>
            <a:custGeom>
              <a:avLst/>
              <a:gdLst/>
              <a:ahLst/>
              <a:cxnLst/>
              <a:rect l="l" t="t" r="r" b="b"/>
              <a:pathLst>
                <a:path w="1841500" h="1839595">
                  <a:moveTo>
                    <a:pt x="920495" y="0"/>
                  </a:moveTo>
                  <a:lnTo>
                    <a:pt x="871608" y="1274"/>
                  </a:lnTo>
                  <a:lnTo>
                    <a:pt x="823386" y="5056"/>
                  </a:lnTo>
                  <a:lnTo>
                    <a:pt x="775892" y="11282"/>
                  </a:lnTo>
                  <a:lnTo>
                    <a:pt x="729190" y="19887"/>
                  </a:lnTo>
                  <a:lnTo>
                    <a:pt x="683343" y="30809"/>
                  </a:lnTo>
                  <a:lnTo>
                    <a:pt x="638415" y="43984"/>
                  </a:lnTo>
                  <a:lnTo>
                    <a:pt x="594470" y="59349"/>
                  </a:lnTo>
                  <a:lnTo>
                    <a:pt x="551572" y="76839"/>
                  </a:lnTo>
                  <a:lnTo>
                    <a:pt x="509783" y="96392"/>
                  </a:lnTo>
                  <a:lnTo>
                    <a:pt x="469168" y="117943"/>
                  </a:lnTo>
                  <a:lnTo>
                    <a:pt x="429790" y="141430"/>
                  </a:lnTo>
                  <a:lnTo>
                    <a:pt x="391713" y="166789"/>
                  </a:lnTo>
                  <a:lnTo>
                    <a:pt x="355000" y="193955"/>
                  </a:lnTo>
                  <a:lnTo>
                    <a:pt x="319715" y="222867"/>
                  </a:lnTo>
                  <a:lnTo>
                    <a:pt x="285922" y="253460"/>
                  </a:lnTo>
                  <a:lnTo>
                    <a:pt x="253684" y="285670"/>
                  </a:lnTo>
                  <a:lnTo>
                    <a:pt x="223065" y="319434"/>
                  </a:lnTo>
                  <a:lnTo>
                    <a:pt x="194128" y="354689"/>
                  </a:lnTo>
                  <a:lnTo>
                    <a:pt x="166938" y="391371"/>
                  </a:lnTo>
                  <a:lnTo>
                    <a:pt x="141557" y="429416"/>
                  </a:lnTo>
                  <a:lnTo>
                    <a:pt x="118049" y="468762"/>
                  </a:lnTo>
                  <a:lnTo>
                    <a:pt x="96479" y="509344"/>
                  </a:lnTo>
                  <a:lnTo>
                    <a:pt x="76908" y="551098"/>
                  </a:lnTo>
                  <a:lnTo>
                    <a:pt x="59402" y="593962"/>
                  </a:lnTo>
                  <a:lnTo>
                    <a:pt x="44024" y="637872"/>
                  </a:lnTo>
                  <a:lnTo>
                    <a:pt x="30837" y="682764"/>
                  </a:lnTo>
                  <a:lnTo>
                    <a:pt x="19905" y="728574"/>
                  </a:lnTo>
                  <a:lnTo>
                    <a:pt x="11292" y="775240"/>
                  </a:lnTo>
                  <a:lnTo>
                    <a:pt x="5061" y="822698"/>
                  </a:lnTo>
                  <a:lnTo>
                    <a:pt x="1275" y="870883"/>
                  </a:lnTo>
                  <a:lnTo>
                    <a:pt x="0" y="919733"/>
                  </a:lnTo>
                  <a:lnTo>
                    <a:pt x="1275" y="968584"/>
                  </a:lnTo>
                  <a:lnTo>
                    <a:pt x="5061" y="1016769"/>
                  </a:lnTo>
                  <a:lnTo>
                    <a:pt x="11292" y="1064227"/>
                  </a:lnTo>
                  <a:lnTo>
                    <a:pt x="19905" y="1110893"/>
                  </a:lnTo>
                  <a:lnTo>
                    <a:pt x="30837" y="1156703"/>
                  </a:lnTo>
                  <a:lnTo>
                    <a:pt x="44024" y="1201595"/>
                  </a:lnTo>
                  <a:lnTo>
                    <a:pt x="59402" y="1245505"/>
                  </a:lnTo>
                  <a:lnTo>
                    <a:pt x="76908" y="1288369"/>
                  </a:lnTo>
                  <a:lnTo>
                    <a:pt x="96479" y="1330123"/>
                  </a:lnTo>
                  <a:lnTo>
                    <a:pt x="118049" y="1370705"/>
                  </a:lnTo>
                  <a:lnTo>
                    <a:pt x="141557" y="1410051"/>
                  </a:lnTo>
                  <a:lnTo>
                    <a:pt x="166938" y="1448096"/>
                  </a:lnTo>
                  <a:lnTo>
                    <a:pt x="194128" y="1484778"/>
                  </a:lnTo>
                  <a:lnTo>
                    <a:pt x="223065" y="1520033"/>
                  </a:lnTo>
                  <a:lnTo>
                    <a:pt x="253684" y="1553797"/>
                  </a:lnTo>
                  <a:lnTo>
                    <a:pt x="285922" y="1586007"/>
                  </a:lnTo>
                  <a:lnTo>
                    <a:pt x="319715" y="1616600"/>
                  </a:lnTo>
                  <a:lnTo>
                    <a:pt x="355000" y="1645512"/>
                  </a:lnTo>
                  <a:lnTo>
                    <a:pt x="391713" y="1672678"/>
                  </a:lnTo>
                  <a:lnTo>
                    <a:pt x="429790" y="1698037"/>
                  </a:lnTo>
                  <a:lnTo>
                    <a:pt x="469168" y="1721524"/>
                  </a:lnTo>
                  <a:lnTo>
                    <a:pt x="509783" y="1743075"/>
                  </a:lnTo>
                  <a:lnTo>
                    <a:pt x="551572" y="1762628"/>
                  </a:lnTo>
                  <a:lnTo>
                    <a:pt x="594470" y="1780118"/>
                  </a:lnTo>
                  <a:lnTo>
                    <a:pt x="638415" y="1795483"/>
                  </a:lnTo>
                  <a:lnTo>
                    <a:pt x="683343" y="1808658"/>
                  </a:lnTo>
                  <a:lnTo>
                    <a:pt x="729190" y="1819580"/>
                  </a:lnTo>
                  <a:lnTo>
                    <a:pt x="775892" y="1828185"/>
                  </a:lnTo>
                  <a:lnTo>
                    <a:pt x="823386" y="1834411"/>
                  </a:lnTo>
                  <a:lnTo>
                    <a:pt x="871608" y="1838193"/>
                  </a:lnTo>
                  <a:lnTo>
                    <a:pt x="920495" y="1839468"/>
                  </a:lnTo>
                  <a:lnTo>
                    <a:pt x="969383" y="1838193"/>
                  </a:lnTo>
                  <a:lnTo>
                    <a:pt x="1017605" y="1834411"/>
                  </a:lnTo>
                  <a:lnTo>
                    <a:pt x="1065099" y="1828185"/>
                  </a:lnTo>
                  <a:lnTo>
                    <a:pt x="1111801" y="1819580"/>
                  </a:lnTo>
                  <a:lnTo>
                    <a:pt x="1157648" y="1808658"/>
                  </a:lnTo>
                  <a:lnTo>
                    <a:pt x="1202576" y="1795483"/>
                  </a:lnTo>
                  <a:lnTo>
                    <a:pt x="1246521" y="1780118"/>
                  </a:lnTo>
                  <a:lnTo>
                    <a:pt x="1289419" y="1762628"/>
                  </a:lnTo>
                  <a:lnTo>
                    <a:pt x="1331208" y="1743075"/>
                  </a:lnTo>
                  <a:lnTo>
                    <a:pt x="1371823" y="1721524"/>
                  </a:lnTo>
                  <a:lnTo>
                    <a:pt x="1411201" y="1698037"/>
                  </a:lnTo>
                  <a:lnTo>
                    <a:pt x="1449278" y="1672678"/>
                  </a:lnTo>
                  <a:lnTo>
                    <a:pt x="1485991" y="1645512"/>
                  </a:lnTo>
                  <a:lnTo>
                    <a:pt x="1521276" y="1616600"/>
                  </a:lnTo>
                  <a:lnTo>
                    <a:pt x="1555069" y="1586007"/>
                  </a:lnTo>
                  <a:lnTo>
                    <a:pt x="1587307" y="1553797"/>
                  </a:lnTo>
                  <a:lnTo>
                    <a:pt x="1617926" y="1520033"/>
                  </a:lnTo>
                  <a:lnTo>
                    <a:pt x="1646863" y="1484778"/>
                  </a:lnTo>
                  <a:lnTo>
                    <a:pt x="1674053" y="1448096"/>
                  </a:lnTo>
                  <a:lnTo>
                    <a:pt x="1699434" y="1410051"/>
                  </a:lnTo>
                  <a:lnTo>
                    <a:pt x="1722942" y="1370705"/>
                  </a:lnTo>
                  <a:lnTo>
                    <a:pt x="1744512" y="1330123"/>
                  </a:lnTo>
                  <a:lnTo>
                    <a:pt x="1764083" y="1288369"/>
                  </a:lnTo>
                  <a:lnTo>
                    <a:pt x="1781589" y="1245505"/>
                  </a:lnTo>
                  <a:lnTo>
                    <a:pt x="1796967" y="1201595"/>
                  </a:lnTo>
                  <a:lnTo>
                    <a:pt x="1810154" y="1156703"/>
                  </a:lnTo>
                  <a:lnTo>
                    <a:pt x="1821086" y="1110893"/>
                  </a:lnTo>
                  <a:lnTo>
                    <a:pt x="1829699" y="1064227"/>
                  </a:lnTo>
                  <a:lnTo>
                    <a:pt x="1835930" y="1016769"/>
                  </a:lnTo>
                  <a:lnTo>
                    <a:pt x="1839716" y="968584"/>
                  </a:lnTo>
                  <a:lnTo>
                    <a:pt x="1840992" y="919733"/>
                  </a:lnTo>
                  <a:lnTo>
                    <a:pt x="1839716" y="870883"/>
                  </a:lnTo>
                  <a:lnTo>
                    <a:pt x="1835930" y="822698"/>
                  </a:lnTo>
                  <a:lnTo>
                    <a:pt x="1829699" y="775240"/>
                  </a:lnTo>
                  <a:lnTo>
                    <a:pt x="1821086" y="728574"/>
                  </a:lnTo>
                  <a:lnTo>
                    <a:pt x="1810154" y="682764"/>
                  </a:lnTo>
                  <a:lnTo>
                    <a:pt x="1796967" y="637872"/>
                  </a:lnTo>
                  <a:lnTo>
                    <a:pt x="1781589" y="593962"/>
                  </a:lnTo>
                  <a:lnTo>
                    <a:pt x="1764083" y="551098"/>
                  </a:lnTo>
                  <a:lnTo>
                    <a:pt x="1744512" y="509344"/>
                  </a:lnTo>
                  <a:lnTo>
                    <a:pt x="1722942" y="468762"/>
                  </a:lnTo>
                  <a:lnTo>
                    <a:pt x="1699434" y="429416"/>
                  </a:lnTo>
                  <a:lnTo>
                    <a:pt x="1674053" y="391371"/>
                  </a:lnTo>
                  <a:lnTo>
                    <a:pt x="1646863" y="354689"/>
                  </a:lnTo>
                  <a:lnTo>
                    <a:pt x="1617926" y="319434"/>
                  </a:lnTo>
                  <a:lnTo>
                    <a:pt x="1587307" y="285670"/>
                  </a:lnTo>
                  <a:lnTo>
                    <a:pt x="1555069" y="253460"/>
                  </a:lnTo>
                  <a:lnTo>
                    <a:pt x="1521276" y="222867"/>
                  </a:lnTo>
                  <a:lnTo>
                    <a:pt x="1485991" y="193955"/>
                  </a:lnTo>
                  <a:lnTo>
                    <a:pt x="1449278" y="166789"/>
                  </a:lnTo>
                  <a:lnTo>
                    <a:pt x="1411201" y="141430"/>
                  </a:lnTo>
                  <a:lnTo>
                    <a:pt x="1371823" y="117943"/>
                  </a:lnTo>
                  <a:lnTo>
                    <a:pt x="1331208" y="96392"/>
                  </a:lnTo>
                  <a:lnTo>
                    <a:pt x="1289419" y="76839"/>
                  </a:lnTo>
                  <a:lnTo>
                    <a:pt x="1246521" y="59349"/>
                  </a:lnTo>
                  <a:lnTo>
                    <a:pt x="1202576" y="43984"/>
                  </a:lnTo>
                  <a:lnTo>
                    <a:pt x="1157648" y="30809"/>
                  </a:lnTo>
                  <a:lnTo>
                    <a:pt x="1111801" y="19887"/>
                  </a:lnTo>
                  <a:lnTo>
                    <a:pt x="1065099" y="11282"/>
                  </a:lnTo>
                  <a:lnTo>
                    <a:pt x="1017605" y="5056"/>
                  </a:lnTo>
                  <a:lnTo>
                    <a:pt x="969383" y="1274"/>
                  </a:lnTo>
                  <a:lnTo>
                    <a:pt x="920495" y="0"/>
                  </a:lnTo>
                  <a:close/>
                </a:path>
              </a:pathLst>
            </a:custGeom>
            <a:solidFill>
              <a:srgbClr val="47A19F">
                <a:alpha val="70195"/>
              </a:srgbClr>
            </a:solidFill>
          </p:spPr>
          <p:txBody>
            <a:bodyPr wrap="square" lIns="0" tIns="0" rIns="0" bIns="0" rtlCol="0"/>
            <a:lstStyle/>
            <a:p>
              <a:endParaRPr/>
            </a:p>
          </p:txBody>
        </p:sp>
        <p:sp>
          <p:nvSpPr>
            <p:cNvPr id="5" name="object 4"/>
            <p:cNvSpPr/>
            <p:nvPr/>
          </p:nvSpPr>
          <p:spPr>
            <a:xfrm>
              <a:off x="2456688" y="2788919"/>
              <a:ext cx="596265" cy="594360"/>
            </a:xfrm>
            <a:custGeom>
              <a:avLst/>
              <a:gdLst/>
              <a:ahLst/>
              <a:cxnLst/>
              <a:rect l="l" t="t" r="r" b="b"/>
              <a:pathLst>
                <a:path w="596264" h="594360">
                  <a:moveTo>
                    <a:pt x="297942" y="0"/>
                  </a:moveTo>
                  <a:lnTo>
                    <a:pt x="249603" y="3890"/>
                  </a:lnTo>
                  <a:lnTo>
                    <a:pt x="203752" y="15154"/>
                  </a:lnTo>
                  <a:lnTo>
                    <a:pt x="161001" y="33179"/>
                  </a:lnTo>
                  <a:lnTo>
                    <a:pt x="121962" y="57351"/>
                  </a:lnTo>
                  <a:lnTo>
                    <a:pt x="87249" y="87058"/>
                  </a:lnTo>
                  <a:lnTo>
                    <a:pt x="57473" y="121688"/>
                  </a:lnTo>
                  <a:lnTo>
                    <a:pt x="33247" y="160628"/>
                  </a:lnTo>
                  <a:lnTo>
                    <a:pt x="15185" y="203265"/>
                  </a:lnTo>
                  <a:lnTo>
                    <a:pt x="3898" y="248986"/>
                  </a:lnTo>
                  <a:lnTo>
                    <a:pt x="0" y="297180"/>
                  </a:lnTo>
                  <a:lnTo>
                    <a:pt x="3898" y="345373"/>
                  </a:lnTo>
                  <a:lnTo>
                    <a:pt x="15185" y="391094"/>
                  </a:lnTo>
                  <a:lnTo>
                    <a:pt x="33247" y="433731"/>
                  </a:lnTo>
                  <a:lnTo>
                    <a:pt x="57473" y="472671"/>
                  </a:lnTo>
                  <a:lnTo>
                    <a:pt x="87248" y="507301"/>
                  </a:lnTo>
                  <a:lnTo>
                    <a:pt x="121962" y="537008"/>
                  </a:lnTo>
                  <a:lnTo>
                    <a:pt x="161001" y="561180"/>
                  </a:lnTo>
                  <a:lnTo>
                    <a:pt x="203752" y="579205"/>
                  </a:lnTo>
                  <a:lnTo>
                    <a:pt x="249603" y="590469"/>
                  </a:lnTo>
                  <a:lnTo>
                    <a:pt x="297942" y="594360"/>
                  </a:lnTo>
                  <a:lnTo>
                    <a:pt x="346280" y="590469"/>
                  </a:lnTo>
                  <a:lnTo>
                    <a:pt x="392131" y="579205"/>
                  </a:lnTo>
                  <a:lnTo>
                    <a:pt x="434882" y="561180"/>
                  </a:lnTo>
                  <a:lnTo>
                    <a:pt x="473921" y="537008"/>
                  </a:lnTo>
                  <a:lnTo>
                    <a:pt x="508635" y="507301"/>
                  </a:lnTo>
                  <a:lnTo>
                    <a:pt x="538410" y="472671"/>
                  </a:lnTo>
                  <a:lnTo>
                    <a:pt x="562636" y="433731"/>
                  </a:lnTo>
                  <a:lnTo>
                    <a:pt x="580698" y="391094"/>
                  </a:lnTo>
                  <a:lnTo>
                    <a:pt x="591985" y="345373"/>
                  </a:lnTo>
                  <a:lnTo>
                    <a:pt x="595884" y="297180"/>
                  </a:lnTo>
                  <a:lnTo>
                    <a:pt x="591985" y="248986"/>
                  </a:lnTo>
                  <a:lnTo>
                    <a:pt x="580698" y="203265"/>
                  </a:lnTo>
                  <a:lnTo>
                    <a:pt x="562636" y="160628"/>
                  </a:lnTo>
                  <a:lnTo>
                    <a:pt x="538410" y="121688"/>
                  </a:lnTo>
                  <a:lnTo>
                    <a:pt x="508635" y="87058"/>
                  </a:lnTo>
                  <a:lnTo>
                    <a:pt x="473921" y="57351"/>
                  </a:lnTo>
                  <a:lnTo>
                    <a:pt x="434882" y="33179"/>
                  </a:lnTo>
                  <a:lnTo>
                    <a:pt x="392131" y="15154"/>
                  </a:lnTo>
                  <a:lnTo>
                    <a:pt x="346280" y="3890"/>
                  </a:lnTo>
                  <a:lnTo>
                    <a:pt x="297942" y="0"/>
                  </a:lnTo>
                  <a:close/>
                </a:path>
              </a:pathLst>
            </a:custGeom>
            <a:solidFill>
              <a:srgbClr val="6C92C0">
                <a:alpha val="70195"/>
              </a:srgbClr>
            </a:solidFill>
          </p:spPr>
          <p:txBody>
            <a:bodyPr wrap="square" lIns="0" tIns="0" rIns="0" bIns="0" rtlCol="0"/>
            <a:lstStyle/>
            <a:p>
              <a:endParaRPr/>
            </a:p>
          </p:txBody>
        </p:sp>
        <p:sp>
          <p:nvSpPr>
            <p:cNvPr id="6" name="object 5"/>
            <p:cNvSpPr/>
            <p:nvPr/>
          </p:nvSpPr>
          <p:spPr>
            <a:xfrm>
              <a:off x="1627631" y="2104643"/>
              <a:ext cx="902207" cy="513588"/>
            </a:xfrm>
            <a:prstGeom prst="rect">
              <a:avLst/>
            </a:prstGeom>
            <a:blipFill>
              <a:blip r:embed="rId2" cstate="print"/>
              <a:stretch>
                <a:fillRect/>
              </a:stretch>
            </a:blipFill>
          </p:spPr>
          <p:txBody>
            <a:bodyPr wrap="square" lIns="0" tIns="0" rIns="0" bIns="0" rtlCol="0"/>
            <a:lstStyle/>
            <a:p>
              <a:endParaRPr/>
            </a:p>
          </p:txBody>
        </p:sp>
        <p:sp>
          <p:nvSpPr>
            <p:cNvPr id="7" name="object 6"/>
            <p:cNvSpPr/>
            <p:nvPr/>
          </p:nvSpPr>
          <p:spPr>
            <a:xfrm>
              <a:off x="2221991" y="2104643"/>
              <a:ext cx="431292" cy="513588"/>
            </a:xfrm>
            <a:prstGeom prst="rect">
              <a:avLst/>
            </a:prstGeom>
            <a:blipFill>
              <a:blip r:embed="rId3" cstate="print"/>
              <a:stretch>
                <a:fillRect/>
              </a:stretch>
            </a:blipFill>
          </p:spPr>
          <p:txBody>
            <a:bodyPr wrap="square" lIns="0" tIns="0" rIns="0" bIns="0" rtlCol="0"/>
            <a:lstStyle/>
            <a:p>
              <a:endParaRPr/>
            </a:p>
          </p:txBody>
        </p:sp>
      </p:grpSp>
      <p:sp>
        <p:nvSpPr>
          <p:cNvPr id="8" name="object 7"/>
          <p:cNvSpPr txBox="1"/>
          <p:nvPr/>
        </p:nvSpPr>
        <p:spPr>
          <a:xfrm>
            <a:off x="1309877" y="1817752"/>
            <a:ext cx="743585" cy="289823"/>
          </a:xfrm>
          <a:prstGeom prst="rect">
            <a:avLst/>
          </a:prstGeom>
        </p:spPr>
        <p:txBody>
          <a:bodyPr vert="horz" wrap="square" lIns="0" tIns="12700" rIns="0" bIns="0" rtlCol="0">
            <a:spAutoFit/>
          </a:bodyPr>
          <a:lstStyle/>
          <a:p>
            <a:pPr marL="12700">
              <a:lnSpc>
                <a:spcPct val="100000"/>
              </a:lnSpc>
              <a:spcBef>
                <a:spcPts val="100"/>
              </a:spcBef>
            </a:pPr>
            <a:r>
              <a:rPr sz="1800" spc="-155" dirty="0">
                <a:solidFill>
                  <a:srgbClr val="FFFFFF"/>
                </a:solidFill>
                <a:latin typeface="Arial"/>
                <a:cs typeface="Arial"/>
              </a:rPr>
              <a:t>PART</a:t>
            </a:r>
            <a:r>
              <a:rPr sz="1800" spc="-90" dirty="0">
                <a:solidFill>
                  <a:srgbClr val="FFFFFF"/>
                </a:solidFill>
                <a:latin typeface="Arial"/>
                <a:cs typeface="Arial"/>
              </a:rPr>
              <a:t> </a:t>
            </a:r>
            <a:r>
              <a:rPr lang="en-US" spc="-35" dirty="0">
                <a:solidFill>
                  <a:srgbClr val="FFFFFF"/>
                </a:solidFill>
                <a:latin typeface="Arial"/>
                <a:cs typeface="Arial"/>
              </a:rPr>
              <a:t>4</a:t>
            </a:r>
            <a:endParaRPr sz="1800" dirty="0">
              <a:latin typeface="Arial"/>
              <a:cs typeface="Arial"/>
            </a:endParaRPr>
          </a:p>
        </p:txBody>
      </p:sp>
      <p:sp>
        <p:nvSpPr>
          <p:cNvPr id="10" name="object 9"/>
          <p:cNvSpPr/>
          <p:nvPr/>
        </p:nvSpPr>
        <p:spPr>
          <a:xfrm>
            <a:off x="2602992" y="3105150"/>
            <a:ext cx="192023" cy="192024"/>
          </a:xfrm>
          <a:prstGeom prst="rect">
            <a:avLst/>
          </a:prstGeom>
          <a:blipFill>
            <a:blip r:embed="rId4" cstate="print"/>
            <a:stretch>
              <a:fillRect/>
            </a:stretch>
          </a:blipFill>
        </p:spPr>
        <p:txBody>
          <a:bodyPr wrap="square" lIns="0" tIns="0" rIns="0" bIns="0" rtlCol="0"/>
          <a:lstStyle/>
          <a:p>
            <a:endParaRPr/>
          </a:p>
        </p:txBody>
      </p:sp>
      <p:grpSp>
        <p:nvGrpSpPr>
          <p:cNvPr id="11" name="object 10"/>
          <p:cNvGrpSpPr/>
          <p:nvPr/>
        </p:nvGrpSpPr>
        <p:grpSpPr>
          <a:xfrm>
            <a:off x="2409443" y="2448306"/>
            <a:ext cx="352425" cy="584200"/>
            <a:chOff x="2859023" y="2791967"/>
            <a:chExt cx="352425" cy="584200"/>
          </a:xfrm>
        </p:grpSpPr>
        <p:sp>
          <p:nvSpPr>
            <p:cNvPr id="12" name="object 11"/>
            <p:cNvSpPr/>
            <p:nvPr/>
          </p:nvSpPr>
          <p:spPr>
            <a:xfrm>
              <a:off x="3017519" y="2791967"/>
              <a:ext cx="193548" cy="193548"/>
            </a:xfrm>
            <a:prstGeom prst="rect">
              <a:avLst/>
            </a:prstGeom>
            <a:blipFill>
              <a:blip r:embed="rId5" cstate="print"/>
              <a:stretch>
                <a:fillRect/>
              </a:stretch>
            </a:blipFill>
          </p:spPr>
          <p:txBody>
            <a:bodyPr wrap="square" lIns="0" tIns="0" rIns="0" bIns="0" rtlCol="0"/>
            <a:lstStyle/>
            <a:p>
              <a:endParaRPr/>
            </a:p>
          </p:txBody>
        </p:sp>
        <p:sp>
          <p:nvSpPr>
            <p:cNvPr id="13" name="object 12"/>
            <p:cNvSpPr/>
            <p:nvPr/>
          </p:nvSpPr>
          <p:spPr>
            <a:xfrm>
              <a:off x="2859023" y="3086099"/>
              <a:ext cx="254635" cy="289560"/>
            </a:xfrm>
            <a:custGeom>
              <a:avLst/>
              <a:gdLst/>
              <a:ahLst/>
              <a:cxnLst/>
              <a:rect l="l" t="t" r="r" b="b"/>
              <a:pathLst>
                <a:path w="254635" h="289560">
                  <a:moveTo>
                    <a:pt x="127253" y="0"/>
                  </a:moveTo>
                  <a:lnTo>
                    <a:pt x="87050" y="7376"/>
                  </a:lnTo>
                  <a:lnTo>
                    <a:pt x="52120" y="27919"/>
                  </a:lnTo>
                  <a:lnTo>
                    <a:pt x="24566" y="59253"/>
                  </a:lnTo>
                  <a:lnTo>
                    <a:pt x="6492" y="98999"/>
                  </a:lnTo>
                  <a:lnTo>
                    <a:pt x="0" y="144780"/>
                  </a:lnTo>
                  <a:lnTo>
                    <a:pt x="6492" y="190560"/>
                  </a:lnTo>
                  <a:lnTo>
                    <a:pt x="24566" y="230306"/>
                  </a:lnTo>
                  <a:lnTo>
                    <a:pt x="52120" y="261640"/>
                  </a:lnTo>
                  <a:lnTo>
                    <a:pt x="87050" y="282183"/>
                  </a:lnTo>
                  <a:lnTo>
                    <a:pt x="127253" y="289560"/>
                  </a:lnTo>
                  <a:lnTo>
                    <a:pt x="167457" y="282183"/>
                  </a:lnTo>
                  <a:lnTo>
                    <a:pt x="202387" y="261640"/>
                  </a:lnTo>
                  <a:lnTo>
                    <a:pt x="229941" y="230306"/>
                  </a:lnTo>
                  <a:lnTo>
                    <a:pt x="248015" y="190560"/>
                  </a:lnTo>
                  <a:lnTo>
                    <a:pt x="254507" y="144780"/>
                  </a:lnTo>
                  <a:lnTo>
                    <a:pt x="248015" y="98999"/>
                  </a:lnTo>
                  <a:lnTo>
                    <a:pt x="229941" y="59253"/>
                  </a:lnTo>
                  <a:lnTo>
                    <a:pt x="202387" y="27919"/>
                  </a:lnTo>
                  <a:lnTo>
                    <a:pt x="167457" y="7376"/>
                  </a:lnTo>
                  <a:lnTo>
                    <a:pt x="127253" y="0"/>
                  </a:lnTo>
                  <a:close/>
                </a:path>
              </a:pathLst>
            </a:custGeom>
            <a:solidFill>
              <a:srgbClr val="A3D5D4"/>
            </a:solidFill>
          </p:spPr>
          <p:txBody>
            <a:bodyPr wrap="square" lIns="0" tIns="0" rIns="0" bIns="0" rtlCol="0"/>
            <a:lstStyle/>
            <a:p>
              <a:endParaRPr/>
            </a:p>
          </p:txBody>
        </p:sp>
      </p:grpSp>
      <p:graphicFrame>
        <p:nvGraphicFramePr>
          <p:cNvPr id="14" name="Diagram 13"/>
          <p:cNvGraphicFramePr/>
          <p:nvPr>
            <p:extLst>
              <p:ext uri="{D42A27DB-BD31-4B8C-83A1-F6EECF244321}">
                <p14:modId xmlns:p14="http://schemas.microsoft.com/office/powerpoint/2010/main" val="3080336263"/>
              </p:ext>
            </p:extLst>
          </p:nvPr>
        </p:nvGraphicFramePr>
        <p:xfrm>
          <a:off x="3040685" y="855218"/>
          <a:ext cx="6096000"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62557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Rectangle 33"/>
          <p:cNvSpPr/>
          <p:nvPr/>
        </p:nvSpPr>
        <p:spPr>
          <a:xfrm>
            <a:off x="-152400" y="1884656"/>
            <a:ext cx="9448800" cy="1220493"/>
          </a:xfrm>
          <a:prstGeom prst="rect">
            <a:avLst/>
          </a:prstGeom>
          <a:gradFill flip="none" rotWithShape="1">
            <a:gsLst>
              <a:gs pos="0">
                <a:srgbClr val="66FFCC">
                  <a:tint val="66000"/>
                  <a:satMod val="160000"/>
                </a:srgbClr>
              </a:gs>
              <a:gs pos="50000">
                <a:srgbClr val="66FFCC">
                  <a:tint val="44500"/>
                  <a:satMod val="160000"/>
                </a:srgbClr>
              </a:gs>
              <a:gs pos="100000">
                <a:srgbClr val="66FFCC">
                  <a:tint val="23500"/>
                  <a:satMod val="160000"/>
                </a:srgbClr>
              </a:gs>
            </a:gsLst>
            <a:lin ang="54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p:cNvSpPr/>
          <p:nvPr/>
        </p:nvSpPr>
        <p:spPr>
          <a:xfrm>
            <a:off x="5410200" y="0"/>
            <a:ext cx="2387091" cy="1486637"/>
          </a:xfrm>
          <a:prstGeom prst="round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999555" y="438150"/>
            <a:ext cx="1208383" cy="360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Diagram Tools</a:t>
            </a:r>
            <a:endParaRPr lang="en-US" sz="1400" dirty="0"/>
          </a:p>
        </p:txBody>
      </p:sp>
      <p:sp>
        <p:nvSpPr>
          <p:cNvPr id="38" name="Rectangle 37"/>
          <p:cNvSpPr/>
          <p:nvPr/>
        </p:nvSpPr>
        <p:spPr>
          <a:xfrm>
            <a:off x="5700143" y="1150249"/>
            <a:ext cx="1825541" cy="3604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Analysis Tools</a:t>
            </a:r>
            <a:endParaRPr lang="en-US" sz="1400" dirty="0"/>
          </a:p>
        </p:txBody>
      </p:sp>
      <p:sp>
        <p:nvSpPr>
          <p:cNvPr id="39" name="Rectangle 38"/>
          <p:cNvSpPr/>
          <p:nvPr/>
        </p:nvSpPr>
        <p:spPr>
          <a:xfrm>
            <a:off x="5849285" y="798561"/>
            <a:ext cx="1524000" cy="360477"/>
          </a:xfrm>
          <a:prstGeom prst="rect">
            <a:avLst/>
          </a:prstGeom>
          <a:solidFill>
            <a:srgbClr val="32B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Design Tools</a:t>
            </a:r>
            <a:endParaRPr lang="en-US" sz="1400" dirty="0"/>
          </a:p>
        </p:txBody>
      </p:sp>
      <p:sp>
        <p:nvSpPr>
          <p:cNvPr id="40" name="Rectangle 39"/>
          <p:cNvSpPr/>
          <p:nvPr/>
        </p:nvSpPr>
        <p:spPr>
          <a:xfrm>
            <a:off x="5135560" y="2581477"/>
            <a:ext cx="2971800" cy="360477"/>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Documentation Tools</a:t>
            </a:r>
            <a:endParaRPr lang="en-US" sz="1400" dirty="0"/>
          </a:p>
        </p:txBody>
      </p:sp>
      <p:sp>
        <p:nvSpPr>
          <p:cNvPr id="41" name="Rectangle 40"/>
          <p:cNvSpPr/>
          <p:nvPr/>
        </p:nvSpPr>
        <p:spPr>
          <a:xfrm>
            <a:off x="5423807" y="1860568"/>
            <a:ext cx="2395307" cy="360477"/>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Programming Tools</a:t>
            </a:r>
            <a:endParaRPr lang="en-US" sz="1400" dirty="0"/>
          </a:p>
        </p:txBody>
      </p:sp>
      <p:sp>
        <p:nvSpPr>
          <p:cNvPr id="42" name="Rectangle 41"/>
          <p:cNvSpPr/>
          <p:nvPr/>
        </p:nvSpPr>
        <p:spPr>
          <a:xfrm>
            <a:off x="5547579" y="1495988"/>
            <a:ext cx="2125090" cy="360477"/>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Prototyping Tools</a:t>
            </a:r>
            <a:endParaRPr lang="en-US" sz="1400" dirty="0"/>
          </a:p>
        </p:txBody>
      </p:sp>
      <p:sp>
        <p:nvSpPr>
          <p:cNvPr id="43" name="Rectangle 42"/>
          <p:cNvSpPr/>
          <p:nvPr/>
        </p:nvSpPr>
        <p:spPr>
          <a:xfrm>
            <a:off x="4325284" y="4732048"/>
            <a:ext cx="4572000" cy="360477"/>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Configuration Management Tools</a:t>
            </a:r>
            <a:endParaRPr lang="en-US" sz="1400" dirty="0"/>
          </a:p>
        </p:txBody>
      </p:sp>
      <p:sp>
        <p:nvSpPr>
          <p:cNvPr id="44" name="Rectangle 43"/>
          <p:cNvSpPr/>
          <p:nvPr/>
        </p:nvSpPr>
        <p:spPr>
          <a:xfrm>
            <a:off x="5000029" y="2946057"/>
            <a:ext cx="3242861" cy="360477"/>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Change Control Tools</a:t>
            </a:r>
            <a:endParaRPr lang="en-US" sz="1400" dirty="0"/>
          </a:p>
        </p:txBody>
      </p:sp>
      <p:sp>
        <p:nvSpPr>
          <p:cNvPr id="45" name="Rectangle 44"/>
          <p:cNvSpPr/>
          <p:nvPr/>
        </p:nvSpPr>
        <p:spPr>
          <a:xfrm>
            <a:off x="5291495" y="2216165"/>
            <a:ext cx="2659930" cy="36047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Maintenance Tools</a:t>
            </a:r>
            <a:endParaRPr lang="en-US" sz="1400" dirty="0"/>
          </a:p>
        </p:txBody>
      </p:sp>
      <p:sp>
        <p:nvSpPr>
          <p:cNvPr id="46" name="Rectangle 45"/>
          <p:cNvSpPr/>
          <p:nvPr/>
        </p:nvSpPr>
        <p:spPr>
          <a:xfrm>
            <a:off x="4864988" y="3306534"/>
            <a:ext cx="3498896" cy="360477"/>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Web Development Tools</a:t>
            </a:r>
            <a:endParaRPr lang="en-US" sz="1400" dirty="0"/>
          </a:p>
        </p:txBody>
      </p:sp>
      <p:sp>
        <p:nvSpPr>
          <p:cNvPr id="47" name="Rectangle 46"/>
          <p:cNvSpPr/>
          <p:nvPr/>
        </p:nvSpPr>
        <p:spPr>
          <a:xfrm>
            <a:off x="4754559" y="3667011"/>
            <a:ext cx="3733799" cy="360477"/>
          </a:xfrm>
          <a:prstGeom prst="rect">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Quality Assurance Tools</a:t>
            </a:r>
            <a:endParaRPr lang="en-US" sz="1400" dirty="0"/>
          </a:p>
        </p:txBody>
      </p:sp>
      <p:sp>
        <p:nvSpPr>
          <p:cNvPr id="48" name="Rectangle 47"/>
          <p:cNvSpPr/>
          <p:nvPr/>
        </p:nvSpPr>
        <p:spPr>
          <a:xfrm>
            <a:off x="4602158" y="4027488"/>
            <a:ext cx="4038600" cy="360477"/>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Process Modeling Tools</a:t>
            </a:r>
            <a:endParaRPr lang="en-US" sz="1400" dirty="0"/>
          </a:p>
        </p:txBody>
      </p:sp>
      <p:sp>
        <p:nvSpPr>
          <p:cNvPr id="49" name="Rectangle 48"/>
          <p:cNvSpPr/>
          <p:nvPr/>
        </p:nvSpPr>
        <p:spPr>
          <a:xfrm>
            <a:off x="4477684" y="4387965"/>
            <a:ext cx="4267200" cy="360477"/>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Project Management Tools</a:t>
            </a:r>
            <a:endParaRPr lang="en-US" sz="1400" dirty="0"/>
          </a:p>
        </p:txBody>
      </p:sp>
      <p:sp>
        <p:nvSpPr>
          <p:cNvPr id="50" name="TextBox 49"/>
          <p:cNvSpPr txBox="1"/>
          <p:nvPr/>
        </p:nvSpPr>
        <p:spPr>
          <a:xfrm>
            <a:off x="5423807" y="163185"/>
            <a:ext cx="2416046" cy="307777"/>
          </a:xfrm>
          <a:prstGeom prst="rect">
            <a:avLst/>
          </a:prstGeom>
          <a:noFill/>
        </p:spPr>
        <p:txBody>
          <a:bodyPr wrap="none" rtlCol="0">
            <a:spAutoFit/>
          </a:bodyPr>
          <a:lstStyle/>
          <a:p>
            <a:r>
              <a:rPr lang="en-US" sz="1400" dirty="0" smtClean="0">
                <a:latin typeface="Adobe Gothic Std B" panose="020B0800000000000000" pitchFamily="34" charset="-128"/>
                <a:ea typeface="Adobe Gothic Std B" panose="020B0800000000000000" pitchFamily="34" charset="-128"/>
              </a:rPr>
              <a:t>Top 13 Types of CASE Tools</a:t>
            </a:r>
            <a:endParaRPr lang="en-US" sz="1400" dirty="0">
              <a:latin typeface="Adobe Gothic Std B" panose="020B0800000000000000" pitchFamily="34" charset="-128"/>
              <a:ea typeface="Adobe Gothic Std B" panose="020B0800000000000000" pitchFamily="34" charset="-128"/>
            </a:endParaRPr>
          </a:p>
        </p:txBody>
      </p:sp>
      <p:sp>
        <p:nvSpPr>
          <p:cNvPr id="35" name="TextBox 34"/>
          <p:cNvSpPr txBox="1"/>
          <p:nvPr/>
        </p:nvSpPr>
        <p:spPr>
          <a:xfrm>
            <a:off x="1066926" y="2164044"/>
            <a:ext cx="2565126" cy="861774"/>
          </a:xfrm>
          <a:prstGeom prst="rect">
            <a:avLst/>
          </a:prstGeom>
          <a:noFill/>
        </p:spPr>
        <p:txBody>
          <a:bodyPr wrap="none" rtlCol="0">
            <a:spAutoFit/>
          </a:bodyPr>
          <a:lstStyle/>
          <a:p>
            <a:r>
              <a:rPr lang="en-US" sz="3200" dirty="0">
                <a:latin typeface="Cooper Black" panose="0208090404030B020404" pitchFamily="18" charset="0"/>
              </a:rPr>
              <a:t>CASE Tools</a:t>
            </a:r>
          </a:p>
          <a:p>
            <a:endParaRPr lang="en-US" dirty="0"/>
          </a:p>
        </p:txBody>
      </p:sp>
      <p:pic>
        <p:nvPicPr>
          <p:cNvPr id="52" name="Picture 51"/>
          <p:cNvPicPr>
            <a:picLocks noChangeAspect="1"/>
          </p:cNvPicPr>
          <p:nvPr/>
        </p:nvPicPr>
        <p:blipFill>
          <a:blip r:embed="rId3"/>
          <a:stretch>
            <a:fillRect/>
          </a:stretch>
        </p:blipFill>
        <p:spPr>
          <a:xfrm>
            <a:off x="1522537" y="153218"/>
            <a:ext cx="2819400" cy="1462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p:cNvSpPr txBox="1"/>
          <p:nvPr/>
        </p:nvSpPr>
        <p:spPr>
          <a:xfrm>
            <a:off x="1066926" y="3548113"/>
            <a:ext cx="3001958" cy="1200329"/>
          </a:xfrm>
          <a:prstGeom prst="rect">
            <a:avLst/>
          </a:prstGeom>
          <a:noFill/>
        </p:spPr>
        <p:txBody>
          <a:bodyPr wrap="square" rtlCol="0">
            <a:spAutoFit/>
          </a:bodyPr>
          <a:lstStyle/>
          <a:p>
            <a:r>
              <a:rPr lang="en-US" dirty="0" smtClean="0">
                <a:solidFill>
                  <a:schemeClr val="bg1"/>
                </a:solidFill>
              </a:rPr>
              <a:t>provide </a:t>
            </a:r>
            <a:r>
              <a:rPr lang="en-US" dirty="0">
                <a:solidFill>
                  <a:schemeClr val="bg1"/>
                </a:solidFill>
              </a:rPr>
              <a:t>the ways that can fulfill the requirements of software developers</a:t>
            </a:r>
          </a:p>
          <a:p>
            <a:endParaRPr lang="en-US" dirty="0">
              <a:solidFill>
                <a:schemeClr val="bg1"/>
              </a:solidFill>
            </a:endParaRPr>
          </a:p>
        </p:txBody>
      </p:sp>
    </p:spTree>
    <p:extLst>
      <p:ext uri="{BB962C8B-B14F-4D97-AF65-F5344CB8AC3E}">
        <p14:creationId xmlns:p14="http://schemas.microsoft.com/office/powerpoint/2010/main" val="21527718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Hexagon 8"/>
          <p:cNvSpPr/>
          <p:nvPr/>
        </p:nvSpPr>
        <p:spPr>
          <a:xfrm>
            <a:off x="1105159" y="832765"/>
            <a:ext cx="1485533" cy="1096820"/>
          </a:xfrm>
          <a:prstGeom prst="hexagon">
            <a:avLst/>
          </a:prstGeom>
          <a:solidFill>
            <a:schemeClr val="bg1">
              <a:lumMod val="85000"/>
            </a:schemeClr>
          </a:solid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 name="Hexagon 9"/>
          <p:cNvSpPr/>
          <p:nvPr/>
        </p:nvSpPr>
        <p:spPr>
          <a:xfrm>
            <a:off x="3764960" y="2020866"/>
            <a:ext cx="1485533" cy="1096820"/>
          </a:xfrm>
          <a:prstGeom prst="hexagon">
            <a:avLst/>
          </a:prstGeom>
          <a:solidFill>
            <a:schemeClr val="bg1">
              <a:lumMod val="85000"/>
            </a:schemeClr>
          </a:solid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6415081" y="819841"/>
            <a:ext cx="1485533" cy="1096820"/>
          </a:xfrm>
          <a:prstGeom prst="hexagon">
            <a:avLst/>
          </a:prstGeom>
          <a:solidFill>
            <a:schemeClr val="bg1">
              <a:lumMod val="85000"/>
            </a:schemeClr>
          </a:solidFill>
          <a:ln w="127000">
            <a:solidFill>
              <a:srgbClr val="00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6415082" y="3202651"/>
            <a:ext cx="1485533" cy="1096820"/>
          </a:xfrm>
          <a:prstGeom prst="hexagon">
            <a:avLst/>
          </a:prstGeom>
          <a:solidFill>
            <a:schemeClr val="bg1">
              <a:lumMod val="85000"/>
            </a:schemeClr>
          </a:solidFill>
          <a:ln w="1270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p:cNvSpPr/>
          <p:nvPr/>
        </p:nvSpPr>
        <p:spPr>
          <a:xfrm>
            <a:off x="3763458" y="796316"/>
            <a:ext cx="1485533" cy="1096820"/>
          </a:xfrm>
          <a:prstGeom prst="hexagon">
            <a:avLst/>
          </a:prstGeom>
          <a:solidFill>
            <a:schemeClr val="bg1">
              <a:lumMod val="85000"/>
            </a:schemeClr>
          </a:solidFill>
          <a:ln w="1270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a:off x="1143862" y="3256467"/>
            <a:ext cx="1485533" cy="1096820"/>
          </a:xfrm>
          <a:prstGeom prst="hexagon">
            <a:avLst/>
          </a:prstGeom>
          <a:solidFill>
            <a:schemeClr val="bg1">
              <a:lumMod val="85000"/>
            </a:schemeClr>
          </a:solid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 name="Hexagon 14"/>
          <p:cNvSpPr/>
          <p:nvPr/>
        </p:nvSpPr>
        <p:spPr>
          <a:xfrm>
            <a:off x="2454330" y="1419531"/>
            <a:ext cx="1485533" cy="1096820"/>
          </a:xfrm>
          <a:prstGeom prst="hexagon">
            <a:avLst/>
          </a:prstGeom>
          <a:solidFill>
            <a:schemeClr val="bg1">
              <a:lumMod val="85000"/>
            </a:schemeClr>
          </a:solidFill>
          <a:ln w="1270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a:off x="3782625" y="3231157"/>
            <a:ext cx="1485533" cy="1096820"/>
          </a:xfrm>
          <a:prstGeom prst="hexagon">
            <a:avLst/>
          </a:prstGeom>
          <a:solidFill>
            <a:schemeClr val="bg1">
              <a:lumMod val="85000"/>
            </a:schemeClr>
          </a:solidFill>
          <a:ln w="1270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5085555" y="1421176"/>
            <a:ext cx="1485533" cy="1096820"/>
          </a:xfrm>
          <a:prstGeom prst="hexagon">
            <a:avLst/>
          </a:prstGeom>
          <a:solidFill>
            <a:schemeClr val="bg1">
              <a:lumMod val="85000"/>
            </a:schemeClr>
          </a:solidFill>
          <a:ln w="127000">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5078857" y="2612159"/>
            <a:ext cx="1485533" cy="1096820"/>
          </a:xfrm>
          <a:prstGeom prst="hexagon">
            <a:avLst/>
          </a:prstGeom>
          <a:solidFill>
            <a:schemeClr val="bg1">
              <a:lumMod val="85000"/>
            </a:schemeClr>
          </a:solidFill>
          <a:ln w="127000">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2438400" y="209550"/>
            <a:ext cx="1485533" cy="1096820"/>
          </a:xfrm>
          <a:prstGeom prst="hexagon">
            <a:avLst/>
          </a:prstGeom>
          <a:solidFill>
            <a:schemeClr val="bg1">
              <a:lumMod val="85000"/>
            </a:schemeClr>
          </a:solidFill>
          <a:ln w="12700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2453259" y="2641051"/>
            <a:ext cx="1485533" cy="1096820"/>
          </a:xfrm>
          <a:prstGeom prst="hexagon">
            <a:avLst/>
          </a:prstGeom>
          <a:solidFill>
            <a:schemeClr val="bg1">
              <a:lumMod val="85000"/>
            </a:schemeClr>
          </a:solidFill>
          <a:ln w="1270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5100406" y="3832732"/>
            <a:ext cx="1485533" cy="1096820"/>
          </a:xfrm>
          <a:prstGeom prst="hexagon">
            <a:avLst/>
          </a:prstGeom>
          <a:solidFill>
            <a:schemeClr val="bg1">
              <a:lumMod val="85000"/>
            </a:schemeClr>
          </a:solidFill>
          <a:ln w="127000">
            <a:solidFill>
              <a:srgbClr val="CC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133710" y="1182741"/>
            <a:ext cx="1448986" cy="369332"/>
          </a:xfrm>
          <a:prstGeom prst="rect">
            <a:avLst/>
          </a:prstGeom>
          <a:noFill/>
        </p:spPr>
        <p:txBody>
          <a:bodyPr wrap="none" rtlCol="0">
            <a:spAutoFit/>
          </a:bodyPr>
          <a:lstStyle/>
          <a:p>
            <a:r>
              <a:rPr lang="en-US" dirty="0" smtClean="0"/>
              <a:t>Programming</a:t>
            </a:r>
            <a:endParaRPr lang="en-US" dirty="0"/>
          </a:p>
        </p:txBody>
      </p:sp>
      <p:sp>
        <p:nvSpPr>
          <p:cNvPr id="23" name="TextBox 22"/>
          <p:cNvSpPr txBox="1"/>
          <p:nvPr/>
        </p:nvSpPr>
        <p:spPr>
          <a:xfrm>
            <a:off x="2737475" y="562065"/>
            <a:ext cx="816249" cy="369332"/>
          </a:xfrm>
          <a:prstGeom prst="rect">
            <a:avLst/>
          </a:prstGeom>
          <a:noFill/>
        </p:spPr>
        <p:txBody>
          <a:bodyPr wrap="none" rtlCol="0">
            <a:spAutoFit/>
          </a:bodyPr>
          <a:lstStyle/>
          <a:p>
            <a:r>
              <a:rPr lang="en-US" dirty="0" smtClean="0"/>
              <a:t>Design</a:t>
            </a:r>
            <a:endParaRPr lang="en-US" dirty="0"/>
          </a:p>
        </p:txBody>
      </p:sp>
      <p:sp>
        <p:nvSpPr>
          <p:cNvPr id="24" name="TextBox 23"/>
          <p:cNvSpPr txBox="1"/>
          <p:nvPr/>
        </p:nvSpPr>
        <p:spPr>
          <a:xfrm>
            <a:off x="2434685" y="1796775"/>
            <a:ext cx="1644361" cy="369332"/>
          </a:xfrm>
          <a:prstGeom prst="rect">
            <a:avLst/>
          </a:prstGeom>
          <a:noFill/>
        </p:spPr>
        <p:txBody>
          <a:bodyPr wrap="none" rtlCol="0">
            <a:spAutoFit/>
          </a:bodyPr>
          <a:lstStyle/>
          <a:p>
            <a:r>
              <a:rPr lang="en-US" dirty="0" smtClean="0"/>
              <a:t>Documentation</a:t>
            </a:r>
            <a:endParaRPr lang="en-US" dirty="0"/>
          </a:p>
        </p:txBody>
      </p:sp>
      <p:sp>
        <p:nvSpPr>
          <p:cNvPr id="25" name="TextBox 24"/>
          <p:cNvSpPr txBox="1"/>
          <p:nvPr/>
        </p:nvSpPr>
        <p:spPr>
          <a:xfrm>
            <a:off x="5160900" y="3968180"/>
            <a:ext cx="1473792" cy="646331"/>
          </a:xfrm>
          <a:prstGeom prst="rect">
            <a:avLst/>
          </a:prstGeom>
          <a:noFill/>
        </p:spPr>
        <p:txBody>
          <a:bodyPr wrap="square" rtlCol="0">
            <a:spAutoFit/>
          </a:bodyPr>
          <a:lstStyle/>
          <a:p>
            <a:r>
              <a:rPr lang="en-US" dirty="0" smtClean="0"/>
              <a:t>     Web Development</a:t>
            </a:r>
            <a:endParaRPr lang="en-US" dirty="0"/>
          </a:p>
        </p:txBody>
      </p:sp>
      <p:sp>
        <p:nvSpPr>
          <p:cNvPr id="26" name="TextBox 25"/>
          <p:cNvSpPr txBox="1"/>
          <p:nvPr/>
        </p:nvSpPr>
        <p:spPr>
          <a:xfrm>
            <a:off x="6634692" y="3339647"/>
            <a:ext cx="1324118" cy="646331"/>
          </a:xfrm>
          <a:prstGeom prst="rect">
            <a:avLst/>
          </a:prstGeom>
          <a:noFill/>
        </p:spPr>
        <p:txBody>
          <a:bodyPr wrap="square" rtlCol="0">
            <a:spAutoFit/>
          </a:bodyPr>
          <a:lstStyle/>
          <a:p>
            <a:r>
              <a:rPr lang="en-US" dirty="0" smtClean="0"/>
              <a:t>Quality Assurance</a:t>
            </a:r>
            <a:endParaRPr lang="en-US" dirty="0"/>
          </a:p>
        </p:txBody>
      </p:sp>
      <p:sp>
        <p:nvSpPr>
          <p:cNvPr id="27" name="TextBox 26"/>
          <p:cNvSpPr txBox="1"/>
          <p:nvPr/>
        </p:nvSpPr>
        <p:spPr>
          <a:xfrm>
            <a:off x="4064358" y="1025744"/>
            <a:ext cx="1270414" cy="646331"/>
          </a:xfrm>
          <a:prstGeom prst="rect">
            <a:avLst/>
          </a:prstGeom>
          <a:noFill/>
        </p:spPr>
        <p:txBody>
          <a:bodyPr wrap="square" rtlCol="0">
            <a:spAutoFit/>
          </a:bodyPr>
          <a:lstStyle/>
          <a:p>
            <a:r>
              <a:rPr lang="en-US" dirty="0" smtClean="0"/>
              <a:t>Process Modeling</a:t>
            </a:r>
            <a:endParaRPr lang="en-US" dirty="0"/>
          </a:p>
        </p:txBody>
      </p:sp>
      <p:sp>
        <p:nvSpPr>
          <p:cNvPr id="28" name="TextBox 27"/>
          <p:cNvSpPr txBox="1"/>
          <p:nvPr/>
        </p:nvSpPr>
        <p:spPr>
          <a:xfrm>
            <a:off x="3810712" y="2335686"/>
            <a:ext cx="1438279" cy="369332"/>
          </a:xfrm>
          <a:prstGeom prst="rect">
            <a:avLst/>
          </a:prstGeom>
          <a:noFill/>
        </p:spPr>
        <p:txBody>
          <a:bodyPr wrap="none" rtlCol="0">
            <a:spAutoFit/>
          </a:bodyPr>
          <a:lstStyle/>
          <a:p>
            <a:r>
              <a:rPr lang="en-US" dirty="0" smtClean="0"/>
              <a:t>Diagramming</a:t>
            </a:r>
            <a:endParaRPr lang="en-US" dirty="0"/>
          </a:p>
        </p:txBody>
      </p:sp>
      <p:sp>
        <p:nvSpPr>
          <p:cNvPr id="29" name="TextBox 28"/>
          <p:cNvSpPr txBox="1"/>
          <p:nvPr/>
        </p:nvSpPr>
        <p:spPr>
          <a:xfrm>
            <a:off x="5301068" y="1731092"/>
            <a:ext cx="937564" cy="369332"/>
          </a:xfrm>
          <a:prstGeom prst="rect">
            <a:avLst/>
          </a:prstGeom>
          <a:noFill/>
        </p:spPr>
        <p:txBody>
          <a:bodyPr wrap="none" rtlCol="0">
            <a:spAutoFit/>
          </a:bodyPr>
          <a:lstStyle/>
          <a:p>
            <a:r>
              <a:rPr lang="en-US" dirty="0" smtClean="0"/>
              <a:t>Analysis</a:t>
            </a:r>
            <a:endParaRPr lang="en-US" dirty="0"/>
          </a:p>
        </p:txBody>
      </p:sp>
      <p:sp>
        <p:nvSpPr>
          <p:cNvPr id="30" name="TextBox 29"/>
          <p:cNvSpPr txBox="1"/>
          <p:nvPr/>
        </p:nvSpPr>
        <p:spPr>
          <a:xfrm>
            <a:off x="6499355" y="992827"/>
            <a:ext cx="1349895" cy="646331"/>
          </a:xfrm>
          <a:prstGeom prst="rect">
            <a:avLst/>
          </a:prstGeom>
          <a:noFill/>
        </p:spPr>
        <p:txBody>
          <a:bodyPr wrap="square" rtlCol="0">
            <a:spAutoFit/>
          </a:bodyPr>
          <a:lstStyle/>
          <a:p>
            <a:r>
              <a:rPr lang="en-US" dirty="0" smtClean="0"/>
              <a:t>Change Control</a:t>
            </a:r>
            <a:endParaRPr lang="en-US" dirty="0"/>
          </a:p>
        </p:txBody>
      </p:sp>
      <p:sp>
        <p:nvSpPr>
          <p:cNvPr id="31" name="TextBox 30"/>
          <p:cNvSpPr txBox="1"/>
          <p:nvPr/>
        </p:nvSpPr>
        <p:spPr>
          <a:xfrm>
            <a:off x="5097006" y="2955853"/>
            <a:ext cx="1462067" cy="369332"/>
          </a:xfrm>
          <a:prstGeom prst="rect">
            <a:avLst/>
          </a:prstGeom>
          <a:noFill/>
        </p:spPr>
        <p:txBody>
          <a:bodyPr wrap="none" rtlCol="0">
            <a:spAutoFit/>
          </a:bodyPr>
          <a:lstStyle/>
          <a:p>
            <a:r>
              <a:rPr lang="en-US" dirty="0" smtClean="0"/>
              <a:t>Configuration</a:t>
            </a:r>
            <a:endParaRPr lang="en-US" dirty="0"/>
          </a:p>
        </p:txBody>
      </p:sp>
      <p:sp>
        <p:nvSpPr>
          <p:cNvPr id="32" name="TextBox 31"/>
          <p:cNvSpPr txBox="1"/>
          <p:nvPr/>
        </p:nvSpPr>
        <p:spPr>
          <a:xfrm>
            <a:off x="2575080" y="2926392"/>
            <a:ext cx="1284775" cy="369332"/>
          </a:xfrm>
          <a:prstGeom prst="rect">
            <a:avLst/>
          </a:prstGeom>
          <a:noFill/>
        </p:spPr>
        <p:txBody>
          <a:bodyPr wrap="none" rtlCol="0">
            <a:spAutoFit/>
          </a:bodyPr>
          <a:lstStyle/>
          <a:p>
            <a:r>
              <a:rPr lang="en-US" dirty="0" smtClean="0"/>
              <a:t>Prototyping</a:t>
            </a:r>
            <a:endParaRPr lang="en-US" dirty="0"/>
          </a:p>
        </p:txBody>
      </p:sp>
      <p:sp>
        <p:nvSpPr>
          <p:cNvPr id="33" name="TextBox 32"/>
          <p:cNvSpPr txBox="1"/>
          <p:nvPr/>
        </p:nvSpPr>
        <p:spPr>
          <a:xfrm>
            <a:off x="1201781" y="3620211"/>
            <a:ext cx="1422377" cy="369332"/>
          </a:xfrm>
          <a:prstGeom prst="rect">
            <a:avLst/>
          </a:prstGeom>
          <a:noFill/>
        </p:spPr>
        <p:txBody>
          <a:bodyPr wrap="none" rtlCol="0">
            <a:spAutoFit/>
          </a:bodyPr>
          <a:lstStyle/>
          <a:p>
            <a:r>
              <a:rPr lang="en-US" dirty="0" smtClean="0"/>
              <a:t>Maintenance</a:t>
            </a:r>
            <a:endParaRPr lang="en-US" dirty="0"/>
          </a:p>
        </p:txBody>
      </p:sp>
      <p:sp>
        <p:nvSpPr>
          <p:cNvPr id="34" name="TextBox 33"/>
          <p:cNvSpPr txBox="1"/>
          <p:nvPr/>
        </p:nvSpPr>
        <p:spPr>
          <a:xfrm>
            <a:off x="3849069" y="3319034"/>
            <a:ext cx="1615142" cy="646331"/>
          </a:xfrm>
          <a:prstGeom prst="rect">
            <a:avLst/>
          </a:prstGeom>
          <a:noFill/>
        </p:spPr>
        <p:txBody>
          <a:bodyPr wrap="square" rtlCol="0">
            <a:spAutoFit/>
          </a:bodyPr>
          <a:lstStyle/>
          <a:p>
            <a:r>
              <a:rPr lang="en-US" dirty="0" smtClean="0"/>
              <a:t>    Project Management</a:t>
            </a:r>
            <a:endParaRPr lang="en-US" dirty="0"/>
          </a:p>
        </p:txBody>
      </p:sp>
      <p:grpSp>
        <p:nvGrpSpPr>
          <p:cNvPr id="35" name="object 2"/>
          <p:cNvGrpSpPr/>
          <p:nvPr/>
        </p:nvGrpSpPr>
        <p:grpSpPr>
          <a:xfrm>
            <a:off x="0" y="0"/>
            <a:ext cx="1104900" cy="830580"/>
            <a:chOff x="0" y="0"/>
            <a:chExt cx="1104900" cy="830580"/>
          </a:xfrm>
        </p:grpSpPr>
        <p:sp>
          <p:nvSpPr>
            <p:cNvPr id="36" name="object 3"/>
            <p:cNvSpPr/>
            <p:nvPr/>
          </p:nvSpPr>
          <p:spPr>
            <a:xfrm>
              <a:off x="0" y="0"/>
              <a:ext cx="916305" cy="830580"/>
            </a:xfrm>
            <a:custGeom>
              <a:avLst/>
              <a:gdLst/>
              <a:ahLst/>
              <a:cxnLst/>
              <a:rect l="l" t="t" r="r" b="b"/>
              <a:pathLst>
                <a:path w="916305" h="830580">
                  <a:moveTo>
                    <a:pt x="915999" y="0"/>
                  </a:moveTo>
                  <a:lnTo>
                    <a:pt x="0" y="0"/>
                  </a:lnTo>
                  <a:lnTo>
                    <a:pt x="0" y="830579"/>
                  </a:lnTo>
                  <a:lnTo>
                    <a:pt x="48886" y="829304"/>
                  </a:lnTo>
                  <a:lnTo>
                    <a:pt x="97109" y="825518"/>
                  </a:lnTo>
                  <a:lnTo>
                    <a:pt x="144603" y="819287"/>
                  </a:lnTo>
                  <a:lnTo>
                    <a:pt x="191305" y="810674"/>
                  </a:lnTo>
                  <a:lnTo>
                    <a:pt x="237152" y="799742"/>
                  </a:lnTo>
                  <a:lnTo>
                    <a:pt x="282080" y="786555"/>
                  </a:lnTo>
                  <a:lnTo>
                    <a:pt x="326025" y="771177"/>
                  </a:lnTo>
                  <a:lnTo>
                    <a:pt x="368923" y="753671"/>
                  </a:lnTo>
                  <a:lnTo>
                    <a:pt x="410712" y="734100"/>
                  </a:lnTo>
                  <a:lnTo>
                    <a:pt x="451327" y="712530"/>
                  </a:lnTo>
                  <a:lnTo>
                    <a:pt x="490705" y="689022"/>
                  </a:lnTo>
                  <a:lnTo>
                    <a:pt x="528782" y="663641"/>
                  </a:lnTo>
                  <a:lnTo>
                    <a:pt x="565495" y="636451"/>
                  </a:lnTo>
                  <a:lnTo>
                    <a:pt x="600780" y="607514"/>
                  </a:lnTo>
                  <a:lnTo>
                    <a:pt x="634573" y="576895"/>
                  </a:lnTo>
                  <a:lnTo>
                    <a:pt x="666811" y="544657"/>
                  </a:lnTo>
                  <a:lnTo>
                    <a:pt x="697430" y="510864"/>
                  </a:lnTo>
                  <a:lnTo>
                    <a:pt x="726367" y="475579"/>
                  </a:lnTo>
                  <a:lnTo>
                    <a:pt x="753557" y="438866"/>
                  </a:lnTo>
                  <a:lnTo>
                    <a:pt x="778938" y="400789"/>
                  </a:lnTo>
                  <a:lnTo>
                    <a:pt x="802446" y="361411"/>
                  </a:lnTo>
                  <a:lnTo>
                    <a:pt x="824016" y="320796"/>
                  </a:lnTo>
                  <a:lnTo>
                    <a:pt x="843587" y="279007"/>
                  </a:lnTo>
                  <a:lnTo>
                    <a:pt x="861093" y="236109"/>
                  </a:lnTo>
                  <a:lnTo>
                    <a:pt x="876471" y="192164"/>
                  </a:lnTo>
                  <a:lnTo>
                    <a:pt x="889658" y="147236"/>
                  </a:lnTo>
                  <a:lnTo>
                    <a:pt x="900590" y="101389"/>
                  </a:lnTo>
                  <a:lnTo>
                    <a:pt x="909203" y="54687"/>
                  </a:lnTo>
                  <a:lnTo>
                    <a:pt x="915434" y="7193"/>
                  </a:lnTo>
                  <a:lnTo>
                    <a:pt x="915999" y="0"/>
                  </a:lnTo>
                  <a:close/>
                </a:path>
              </a:pathLst>
            </a:custGeom>
            <a:solidFill>
              <a:srgbClr val="47A19F">
                <a:alpha val="70195"/>
              </a:srgbClr>
            </a:solidFill>
          </p:spPr>
          <p:txBody>
            <a:bodyPr wrap="square" lIns="0" tIns="0" rIns="0" bIns="0" rtlCol="0"/>
            <a:lstStyle/>
            <a:p>
              <a:endParaRPr/>
            </a:p>
          </p:txBody>
        </p:sp>
        <p:sp>
          <p:nvSpPr>
            <p:cNvPr id="37" name="object 4"/>
            <p:cNvSpPr/>
            <p:nvPr/>
          </p:nvSpPr>
          <p:spPr>
            <a:xfrm>
              <a:off x="326136" y="236220"/>
              <a:ext cx="594360" cy="594360"/>
            </a:xfrm>
            <a:custGeom>
              <a:avLst/>
              <a:gdLst/>
              <a:ahLst/>
              <a:cxnLst/>
              <a:rect l="l" t="t" r="r" b="b"/>
              <a:pathLst>
                <a:path w="594360" h="594360">
                  <a:moveTo>
                    <a:pt x="297180" y="0"/>
                  </a:moveTo>
                  <a:lnTo>
                    <a:pt x="248977" y="3890"/>
                  </a:lnTo>
                  <a:lnTo>
                    <a:pt x="203250" y="15154"/>
                  </a:lnTo>
                  <a:lnTo>
                    <a:pt x="160611" y="33179"/>
                  </a:lnTo>
                  <a:lnTo>
                    <a:pt x="121671" y="57351"/>
                  </a:lnTo>
                  <a:lnTo>
                    <a:pt x="87044" y="87058"/>
                  </a:lnTo>
                  <a:lnTo>
                    <a:pt x="57340" y="121688"/>
                  </a:lnTo>
                  <a:lnTo>
                    <a:pt x="33171" y="160628"/>
                  </a:lnTo>
                  <a:lnTo>
                    <a:pt x="15150" y="203265"/>
                  </a:lnTo>
                  <a:lnTo>
                    <a:pt x="3889" y="248986"/>
                  </a:lnTo>
                  <a:lnTo>
                    <a:pt x="0" y="297179"/>
                  </a:lnTo>
                  <a:lnTo>
                    <a:pt x="3889" y="345373"/>
                  </a:lnTo>
                  <a:lnTo>
                    <a:pt x="15150" y="391094"/>
                  </a:lnTo>
                  <a:lnTo>
                    <a:pt x="33171" y="433731"/>
                  </a:lnTo>
                  <a:lnTo>
                    <a:pt x="57340" y="472671"/>
                  </a:lnTo>
                  <a:lnTo>
                    <a:pt x="87044" y="507301"/>
                  </a:lnTo>
                  <a:lnTo>
                    <a:pt x="121671" y="537008"/>
                  </a:lnTo>
                  <a:lnTo>
                    <a:pt x="160611" y="561180"/>
                  </a:lnTo>
                  <a:lnTo>
                    <a:pt x="203250" y="579205"/>
                  </a:lnTo>
                  <a:lnTo>
                    <a:pt x="248977" y="590469"/>
                  </a:lnTo>
                  <a:lnTo>
                    <a:pt x="297180" y="594359"/>
                  </a:lnTo>
                  <a:lnTo>
                    <a:pt x="345382" y="590469"/>
                  </a:lnTo>
                  <a:lnTo>
                    <a:pt x="391109" y="579205"/>
                  </a:lnTo>
                  <a:lnTo>
                    <a:pt x="433748" y="561180"/>
                  </a:lnTo>
                  <a:lnTo>
                    <a:pt x="472688" y="537008"/>
                  </a:lnTo>
                  <a:lnTo>
                    <a:pt x="507315" y="507301"/>
                  </a:lnTo>
                  <a:lnTo>
                    <a:pt x="537019" y="472671"/>
                  </a:lnTo>
                  <a:lnTo>
                    <a:pt x="561188" y="433731"/>
                  </a:lnTo>
                  <a:lnTo>
                    <a:pt x="579209" y="391094"/>
                  </a:lnTo>
                  <a:lnTo>
                    <a:pt x="590470" y="345373"/>
                  </a:lnTo>
                  <a:lnTo>
                    <a:pt x="594360" y="297179"/>
                  </a:lnTo>
                  <a:lnTo>
                    <a:pt x="590470" y="248986"/>
                  </a:lnTo>
                  <a:lnTo>
                    <a:pt x="579209" y="203265"/>
                  </a:lnTo>
                  <a:lnTo>
                    <a:pt x="561188" y="160628"/>
                  </a:lnTo>
                  <a:lnTo>
                    <a:pt x="537019" y="121688"/>
                  </a:lnTo>
                  <a:lnTo>
                    <a:pt x="507315" y="87058"/>
                  </a:lnTo>
                  <a:lnTo>
                    <a:pt x="472688" y="57351"/>
                  </a:lnTo>
                  <a:lnTo>
                    <a:pt x="433748" y="33179"/>
                  </a:lnTo>
                  <a:lnTo>
                    <a:pt x="391109" y="15154"/>
                  </a:lnTo>
                  <a:lnTo>
                    <a:pt x="345382" y="3890"/>
                  </a:lnTo>
                  <a:lnTo>
                    <a:pt x="297180" y="0"/>
                  </a:lnTo>
                  <a:close/>
                </a:path>
              </a:pathLst>
            </a:custGeom>
            <a:solidFill>
              <a:srgbClr val="6C92C0">
                <a:alpha val="70195"/>
              </a:srgbClr>
            </a:solidFill>
          </p:spPr>
          <p:txBody>
            <a:bodyPr wrap="square" lIns="0" tIns="0" rIns="0" bIns="0" rtlCol="0"/>
            <a:lstStyle/>
            <a:p>
              <a:endParaRPr/>
            </a:p>
          </p:txBody>
        </p:sp>
        <p:sp>
          <p:nvSpPr>
            <p:cNvPr id="38" name="object 5"/>
            <p:cNvSpPr/>
            <p:nvPr/>
          </p:nvSpPr>
          <p:spPr>
            <a:xfrm>
              <a:off x="911352" y="246888"/>
              <a:ext cx="193547" cy="193548"/>
            </a:xfrm>
            <a:prstGeom prst="rect">
              <a:avLst/>
            </a:prstGeom>
            <a:blipFill>
              <a:blip r:embed="rId3" cstate="print"/>
              <a:stretch>
                <a:fillRect/>
              </a:stretch>
            </a:blipFill>
          </p:spPr>
          <p:txBody>
            <a:bodyPr wrap="square" lIns="0" tIns="0" rIns="0" bIns="0" rtlCol="0"/>
            <a:lstStyle/>
            <a:p>
              <a:endParaRPr/>
            </a:p>
          </p:txBody>
        </p:sp>
        <p:sp>
          <p:nvSpPr>
            <p:cNvPr id="39" name="object 6"/>
            <p:cNvSpPr/>
            <p:nvPr/>
          </p:nvSpPr>
          <p:spPr>
            <a:xfrm>
              <a:off x="752855" y="541019"/>
              <a:ext cx="254635" cy="289560"/>
            </a:xfrm>
            <a:custGeom>
              <a:avLst/>
              <a:gdLst/>
              <a:ahLst/>
              <a:cxnLst/>
              <a:rect l="l" t="t" r="r" b="b"/>
              <a:pathLst>
                <a:path w="254634" h="289559">
                  <a:moveTo>
                    <a:pt x="127253" y="0"/>
                  </a:moveTo>
                  <a:lnTo>
                    <a:pt x="87031" y="7376"/>
                  </a:lnTo>
                  <a:lnTo>
                    <a:pt x="52098" y="27919"/>
                  </a:lnTo>
                  <a:lnTo>
                    <a:pt x="24552" y="59253"/>
                  </a:lnTo>
                  <a:lnTo>
                    <a:pt x="6487" y="98999"/>
                  </a:lnTo>
                  <a:lnTo>
                    <a:pt x="0" y="144779"/>
                  </a:lnTo>
                  <a:lnTo>
                    <a:pt x="6487" y="190560"/>
                  </a:lnTo>
                  <a:lnTo>
                    <a:pt x="24552" y="230306"/>
                  </a:lnTo>
                  <a:lnTo>
                    <a:pt x="52098" y="261640"/>
                  </a:lnTo>
                  <a:lnTo>
                    <a:pt x="87031" y="282183"/>
                  </a:lnTo>
                  <a:lnTo>
                    <a:pt x="127253" y="289559"/>
                  </a:lnTo>
                  <a:lnTo>
                    <a:pt x="167476" y="282183"/>
                  </a:lnTo>
                  <a:lnTo>
                    <a:pt x="202409" y="261640"/>
                  </a:lnTo>
                  <a:lnTo>
                    <a:pt x="229955" y="230306"/>
                  </a:lnTo>
                  <a:lnTo>
                    <a:pt x="248020" y="190560"/>
                  </a:lnTo>
                  <a:lnTo>
                    <a:pt x="254507" y="144779"/>
                  </a:lnTo>
                  <a:lnTo>
                    <a:pt x="248020" y="98999"/>
                  </a:lnTo>
                  <a:lnTo>
                    <a:pt x="229955" y="59253"/>
                  </a:lnTo>
                  <a:lnTo>
                    <a:pt x="202409" y="27919"/>
                  </a:lnTo>
                  <a:lnTo>
                    <a:pt x="167476" y="7376"/>
                  </a:lnTo>
                  <a:lnTo>
                    <a:pt x="127253" y="0"/>
                  </a:lnTo>
                  <a:close/>
                </a:path>
              </a:pathLst>
            </a:custGeom>
            <a:solidFill>
              <a:srgbClr val="A3D5D4"/>
            </a:solidFill>
          </p:spPr>
          <p:txBody>
            <a:bodyPr wrap="square" lIns="0" tIns="0" rIns="0" bIns="0" rtlCol="0"/>
            <a:lstStyle/>
            <a:p>
              <a:endParaRPr/>
            </a:p>
          </p:txBody>
        </p:sp>
      </p:grpSp>
      <p:sp>
        <p:nvSpPr>
          <p:cNvPr id="40" name="object 8"/>
          <p:cNvSpPr/>
          <p:nvPr/>
        </p:nvSpPr>
        <p:spPr>
          <a:xfrm>
            <a:off x="946403" y="902208"/>
            <a:ext cx="192024" cy="19354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10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5562600" y="4552950"/>
            <a:ext cx="2935547" cy="369332"/>
          </a:xfrm>
          <a:prstGeom prst="rect">
            <a:avLst/>
          </a:prstGeom>
          <a:noFill/>
        </p:spPr>
        <p:txBody>
          <a:bodyPr wrap="none" rtlCol="0">
            <a:spAutoFit/>
          </a:bodyPr>
          <a:lstStyle/>
          <a:p>
            <a:r>
              <a:rPr lang="en-US" dirty="0" smtClean="0">
                <a:solidFill>
                  <a:schemeClr val="bg1"/>
                </a:solidFill>
              </a:rPr>
              <a:t>Entity relationship CASE tools</a:t>
            </a:r>
            <a:endParaRPr lang="vi-VN" dirty="0">
              <a:solidFill>
                <a:schemeClr val="bg1"/>
              </a:solidFill>
            </a:endParaRPr>
          </a:p>
        </p:txBody>
      </p:sp>
      <p:grpSp>
        <p:nvGrpSpPr>
          <p:cNvPr id="13" name="object 2"/>
          <p:cNvGrpSpPr/>
          <p:nvPr/>
        </p:nvGrpSpPr>
        <p:grpSpPr>
          <a:xfrm>
            <a:off x="0" y="0"/>
            <a:ext cx="1104900" cy="830580"/>
            <a:chOff x="0" y="0"/>
            <a:chExt cx="1104900" cy="830580"/>
          </a:xfrm>
        </p:grpSpPr>
        <p:sp>
          <p:nvSpPr>
            <p:cNvPr id="14" name="object 3"/>
            <p:cNvSpPr/>
            <p:nvPr/>
          </p:nvSpPr>
          <p:spPr>
            <a:xfrm>
              <a:off x="0" y="0"/>
              <a:ext cx="916305" cy="830580"/>
            </a:xfrm>
            <a:custGeom>
              <a:avLst/>
              <a:gdLst/>
              <a:ahLst/>
              <a:cxnLst/>
              <a:rect l="l" t="t" r="r" b="b"/>
              <a:pathLst>
                <a:path w="916305" h="830580">
                  <a:moveTo>
                    <a:pt x="915999" y="0"/>
                  </a:moveTo>
                  <a:lnTo>
                    <a:pt x="0" y="0"/>
                  </a:lnTo>
                  <a:lnTo>
                    <a:pt x="0" y="830579"/>
                  </a:lnTo>
                  <a:lnTo>
                    <a:pt x="48886" y="829304"/>
                  </a:lnTo>
                  <a:lnTo>
                    <a:pt x="97109" y="825518"/>
                  </a:lnTo>
                  <a:lnTo>
                    <a:pt x="144603" y="819287"/>
                  </a:lnTo>
                  <a:lnTo>
                    <a:pt x="191305" y="810674"/>
                  </a:lnTo>
                  <a:lnTo>
                    <a:pt x="237152" y="799742"/>
                  </a:lnTo>
                  <a:lnTo>
                    <a:pt x="282080" y="786555"/>
                  </a:lnTo>
                  <a:lnTo>
                    <a:pt x="326025" y="771177"/>
                  </a:lnTo>
                  <a:lnTo>
                    <a:pt x="368923" y="753671"/>
                  </a:lnTo>
                  <a:lnTo>
                    <a:pt x="410712" y="734100"/>
                  </a:lnTo>
                  <a:lnTo>
                    <a:pt x="451327" y="712530"/>
                  </a:lnTo>
                  <a:lnTo>
                    <a:pt x="490705" y="689022"/>
                  </a:lnTo>
                  <a:lnTo>
                    <a:pt x="528782" y="663641"/>
                  </a:lnTo>
                  <a:lnTo>
                    <a:pt x="565495" y="636451"/>
                  </a:lnTo>
                  <a:lnTo>
                    <a:pt x="600780" y="607514"/>
                  </a:lnTo>
                  <a:lnTo>
                    <a:pt x="634573" y="576895"/>
                  </a:lnTo>
                  <a:lnTo>
                    <a:pt x="666811" y="544657"/>
                  </a:lnTo>
                  <a:lnTo>
                    <a:pt x="697430" y="510864"/>
                  </a:lnTo>
                  <a:lnTo>
                    <a:pt x="726367" y="475579"/>
                  </a:lnTo>
                  <a:lnTo>
                    <a:pt x="753557" y="438866"/>
                  </a:lnTo>
                  <a:lnTo>
                    <a:pt x="778938" y="400789"/>
                  </a:lnTo>
                  <a:lnTo>
                    <a:pt x="802446" y="361411"/>
                  </a:lnTo>
                  <a:lnTo>
                    <a:pt x="824016" y="320796"/>
                  </a:lnTo>
                  <a:lnTo>
                    <a:pt x="843587" y="279007"/>
                  </a:lnTo>
                  <a:lnTo>
                    <a:pt x="861093" y="236109"/>
                  </a:lnTo>
                  <a:lnTo>
                    <a:pt x="876471" y="192164"/>
                  </a:lnTo>
                  <a:lnTo>
                    <a:pt x="889658" y="147236"/>
                  </a:lnTo>
                  <a:lnTo>
                    <a:pt x="900590" y="101389"/>
                  </a:lnTo>
                  <a:lnTo>
                    <a:pt x="909203" y="54687"/>
                  </a:lnTo>
                  <a:lnTo>
                    <a:pt x="915434" y="7193"/>
                  </a:lnTo>
                  <a:lnTo>
                    <a:pt x="915999" y="0"/>
                  </a:lnTo>
                  <a:close/>
                </a:path>
              </a:pathLst>
            </a:custGeom>
            <a:solidFill>
              <a:srgbClr val="47A19F">
                <a:alpha val="70195"/>
              </a:srgbClr>
            </a:solidFill>
          </p:spPr>
          <p:txBody>
            <a:bodyPr wrap="square" lIns="0" tIns="0" rIns="0" bIns="0" rtlCol="0"/>
            <a:lstStyle/>
            <a:p>
              <a:endParaRPr/>
            </a:p>
          </p:txBody>
        </p:sp>
        <p:sp>
          <p:nvSpPr>
            <p:cNvPr id="15" name="object 4"/>
            <p:cNvSpPr/>
            <p:nvPr/>
          </p:nvSpPr>
          <p:spPr>
            <a:xfrm>
              <a:off x="326136" y="236220"/>
              <a:ext cx="594360" cy="594360"/>
            </a:xfrm>
            <a:custGeom>
              <a:avLst/>
              <a:gdLst/>
              <a:ahLst/>
              <a:cxnLst/>
              <a:rect l="l" t="t" r="r" b="b"/>
              <a:pathLst>
                <a:path w="594360" h="594360">
                  <a:moveTo>
                    <a:pt x="297180" y="0"/>
                  </a:moveTo>
                  <a:lnTo>
                    <a:pt x="248977" y="3890"/>
                  </a:lnTo>
                  <a:lnTo>
                    <a:pt x="203250" y="15154"/>
                  </a:lnTo>
                  <a:lnTo>
                    <a:pt x="160611" y="33179"/>
                  </a:lnTo>
                  <a:lnTo>
                    <a:pt x="121671" y="57351"/>
                  </a:lnTo>
                  <a:lnTo>
                    <a:pt x="87044" y="87058"/>
                  </a:lnTo>
                  <a:lnTo>
                    <a:pt x="57340" y="121688"/>
                  </a:lnTo>
                  <a:lnTo>
                    <a:pt x="33171" y="160628"/>
                  </a:lnTo>
                  <a:lnTo>
                    <a:pt x="15150" y="203265"/>
                  </a:lnTo>
                  <a:lnTo>
                    <a:pt x="3889" y="248986"/>
                  </a:lnTo>
                  <a:lnTo>
                    <a:pt x="0" y="297179"/>
                  </a:lnTo>
                  <a:lnTo>
                    <a:pt x="3889" y="345373"/>
                  </a:lnTo>
                  <a:lnTo>
                    <a:pt x="15150" y="391094"/>
                  </a:lnTo>
                  <a:lnTo>
                    <a:pt x="33171" y="433731"/>
                  </a:lnTo>
                  <a:lnTo>
                    <a:pt x="57340" y="472671"/>
                  </a:lnTo>
                  <a:lnTo>
                    <a:pt x="87044" y="507301"/>
                  </a:lnTo>
                  <a:lnTo>
                    <a:pt x="121671" y="537008"/>
                  </a:lnTo>
                  <a:lnTo>
                    <a:pt x="160611" y="561180"/>
                  </a:lnTo>
                  <a:lnTo>
                    <a:pt x="203250" y="579205"/>
                  </a:lnTo>
                  <a:lnTo>
                    <a:pt x="248977" y="590469"/>
                  </a:lnTo>
                  <a:lnTo>
                    <a:pt x="297180" y="594359"/>
                  </a:lnTo>
                  <a:lnTo>
                    <a:pt x="345382" y="590469"/>
                  </a:lnTo>
                  <a:lnTo>
                    <a:pt x="391109" y="579205"/>
                  </a:lnTo>
                  <a:lnTo>
                    <a:pt x="433748" y="561180"/>
                  </a:lnTo>
                  <a:lnTo>
                    <a:pt x="472688" y="537008"/>
                  </a:lnTo>
                  <a:lnTo>
                    <a:pt x="507315" y="507301"/>
                  </a:lnTo>
                  <a:lnTo>
                    <a:pt x="537019" y="472671"/>
                  </a:lnTo>
                  <a:lnTo>
                    <a:pt x="561188" y="433731"/>
                  </a:lnTo>
                  <a:lnTo>
                    <a:pt x="579209" y="391094"/>
                  </a:lnTo>
                  <a:lnTo>
                    <a:pt x="590470" y="345373"/>
                  </a:lnTo>
                  <a:lnTo>
                    <a:pt x="594360" y="297179"/>
                  </a:lnTo>
                  <a:lnTo>
                    <a:pt x="590470" y="248986"/>
                  </a:lnTo>
                  <a:lnTo>
                    <a:pt x="579209" y="203265"/>
                  </a:lnTo>
                  <a:lnTo>
                    <a:pt x="561188" y="160628"/>
                  </a:lnTo>
                  <a:lnTo>
                    <a:pt x="537019" y="121688"/>
                  </a:lnTo>
                  <a:lnTo>
                    <a:pt x="507315" y="87058"/>
                  </a:lnTo>
                  <a:lnTo>
                    <a:pt x="472688" y="57351"/>
                  </a:lnTo>
                  <a:lnTo>
                    <a:pt x="433748" y="33179"/>
                  </a:lnTo>
                  <a:lnTo>
                    <a:pt x="391109" y="15154"/>
                  </a:lnTo>
                  <a:lnTo>
                    <a:pt x="345382" y="3890"/>
                  </a:lnTo>
                  <a:lnTo>
                    <a:pt x="297180" y="0"/>
                  </a:lnTo>
                  <a:close/>
                </a:path>
              </a:pathLst>
            </a:custGeom>
            <a:solidFill>
              <a:srgbClr val="6C92C0">
                <a:alpha val="70195"/>
              </a:srgbClr>
            </a:solidFill>
          </p:spPr>
          <p:txBody>
            <a:bodyPr wrap="square" lIns="0" tIns="0" rIns="0" bIns="0" rtlCol="0"/>
            <a:lstStyle/>
            <a:p>
              <a:endParaRPr/>
            </a:p>
          </p:txBody>
        </p:sp>
        <p:sp>
          <p:nvSpPr>
            <p:cNvPr id="16" name="object 5"/>
            <p:cNvSpPr/>
            <p:nvPr/>
          </p:nvSpPr>
          <p:spPr>
            <a:xfrm>
              <a:off x="911352" y="246888"/>
              <a:ext cx="193547" cy="193548"/>
            </a:xfrm>
            <a:prstGeom prst="rect">
              <a:avLst/>
            </a:prstGeom>
            <a:blipFill>
              <a:blip r:embed="rId3" cstate="print"/>
              <a:stretch>
                <a:fillRect/>
              </a:stretch>
            </a:blipFill>
          </p:spPr>
          <p:txBody>
            <a:bodyPr wrap="square" lIns="0" tIns="0" rIns="0" bIns="0" rtlCol="0"/>
            <a:lstStyle/>
            <a:p>
              <a:endParaRPr/>
            </a:p>
          </p:txBody>
        </p:sp>
        <p:sp>
          <p:nvSpPr>
            <p:cNvPr id="17" name="object 6"/>
            <p:cNvSpPr/>
            <p:nvPr/>
          </p:nvSpPr>
          <p:spPr>
            <a:xfrm>
              <a:off x="752855" y="541019"/>
              <a:ext cx="254635" cy="289560"/>
            </a:xfrm>
            <a:custGeom>
              <a:avLst/>
              <a:gdLst/>
              <a:ahLst/>
              <a:cxnLst/>
              <a:rect l="l" t="t" r="r" b="b"/>
              <a:pathLst>
                <a:path w="254634" h="289559">
                  <a:moveTo>
                    <a:pt x="127253" y="0"/>
                  </a:moveTo>
                  <a:lnTo>
                    <a:pt x="87031" y="7376"/>
                  </a:lnTo>
                  <a:lnTo>
                    <a:pt x="52098" y="27919"/>
                  </a:lnTo>
                  <a:lnTo>
                    <a:pt x="24552" y="59253"/>
                  </a:lnTo>
                  <a:lnTo>
                    <a:pt x="6487" y="98999"/>
                  </a:lnTo>
                  <a:lnTo>
                    <a:pt x="0" y="144779"/>
                  </a:lnTo>
                  <a:lnTo>
                    <a:pt x="6487" y="190560"/>
                  </a:lnTo>
                  <a:lnTo>
                    <a:pt x="24552" y="230306"/>
                  </a:lnTo>
                  <a:lnTo>
                    <a:pt x="52098" y="261640"/>
                  </a:lnTo>
                  <a:lnTo>
                    <a:pt x="87031" y="282183"/>
                  </a:lnTo>
                  <a:lnTo>
                    <a:pt x="127253" y="289559"/>
                  </a:lnTo>
                  <a:lnTo>
                    <a:pt x="167476" y="282183"/>
                  </a:lnTo>
                  <a:lnTo>
                    <a:pt x="202409" y="261640"/>
                  </a:lnTo>
                  <a:lnTo>
                    <a:pt x="229955" y="230306"/>
                  </a:lnTo>
                  <a:lnTo>
                    <a:pt x="248020" y="190560"/>
                  </a:lnTo>
                  <a:lnTo>
                    <a:pt x="254507" y="144779"/>
                  </a:lnTo>
                  <a:lnTo>
                    <a:pt x="248020" y="98999"/>
                  </a:lnTo>
                  <a:lnTo>
                    <a:pt x="229955" y="59253"/>
                  </a:lnTo>
                  <a:lnTo>
                    <a:pt x="202409" y="27919"/>
                  </a:lnTo>
                  <a:lnTo>
                    <a:pt x="167476" y="7376"/>
                  </a:lnTo>
                  <a:lnTo>
                    <a:pt x="127253" y="0"/>
                  </a:lnTo>
                  <a:close/>
                </a:path>
              </a:pathLst>
            </a:custGeom>
            <a:solidFill>
              <a:srgbClr val="A3D5D4"/>
            </a:solidFill>
          </p:spPr>
          <p:txBody>
            <a:bodyPr wrap="square" lIns="0" tIns="0" rIns="0" bIns="0" rtlCol="0"/>
            <a:lstStyle/>
            <a:p>
              <a:endParaRPr/>
            </a:p>
          </p:txBody>
        </p:sp>
      </p:grpSp>
      <p:sp>
        <p:nvSpPr>
          <p:cNvPr id="18" name="object 8"/>
          <p:cNvSpPr/>
          <p:nvPr/>
        </p:nvSpPr>
        <p:spPr>
          <a:xfrm>
            <a:off x="946403" y="902208"/>
            <a:ext cx="192024" cy="193547"/>
          </a:xfrm>
          <a:prstGeom prst="rect">
            <a:avLst/>
          </a:prstGeom>
          <a:blipFill>
            <a:blip r:embed="rId4" cstate="print"/>
            <a:stretch>
              <a:fillRect/>
            </a:stretch>
          </a:blipFill>
        </p:spPr>
        <p:txBody>
          <a:bodyPr wrap="square" lIns="0" tIns="0" rIns="0" bIns="0" rtlCol="0"/>
          <a:lstStyle/>
          <a:p>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819150"/>
            <a:ext cx="4058670" cy="2978150"/>
          </a:xfrm>
          <a:prstGeom prst="rect">
            <a:avLst/>
          </a:prstGeom>
        </p:spPr>
      </p:pic>
      <p:sp>
        <p:nvSpPr>
          <p:cNvPr id="20" name="TextBox 19"/>
          <p:cNvSpPr txBox="1"/>
          <p:nvPr/>
        </p:nvSpPr>
        <p:spPr>
          <a:xfrm>
            <a:off x="1155108" y="195274"/>
            <a:ext cx="2053254" cy="369332"/>
          </a:xfrm>
          <a:prstGeom prst="rect">
            <a:avLst/>
          </a:prstGeom>
          <a:noFill/>
        </p:spPr>
        <p:txBody>
          <a:bodyPr wrap="none" rtlCol="0">
            <a:spAutoFit/>
          </a:bodyPr>
          <a:lstStyle/>
          <a:p>
            <a:r>
              <a:rPr lang="en-US" dirty="0" smtClean="0">
                <a:solidFill>
                  <a:schemeClr val="bg1"/>
                </a:solidFill>
              </a:rPr>
              <a:t>Analysis CASE tools</a:t>
            </a:r>
            <a:endParaRPr lang="vi-VN" dirty="0">
              <a:solidFill>
                <a:schemeClr val="bg1"/>
              </a:solidFill>
            </a:endParaRPr>
          </a:p>
        </p:txBody>
      </p:sp>
      <p:pic>
        <p:nvPicPr>
          <p:cNvPr id="21" name="Picture 2" descr="ER Diagram (E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779" y="1504950"/>
            <a:ext cx="4727221" cy="297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82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59460" y="2386683"/>
            <a:ext cx="713740" cy="715010"/>
            <a:chOff x="1662683" y="2450592"/>
            <a:chExt cx="713740" cy="715010"/>
          </a:xfrm>
        </p:grpSpPr>
        <p:sp>
          <p:nvSpPr>
            <p:cNvPr id="3" name="object 3"/>
            <p:cNvSpPr/>
            <p:nvPr/>
          </p:nvSpPr>
          <p:spPr>
            <a:xfrm>
              <a:off x="2182367" y="2941320"/>
              <a:ext cx="144780" cy="143256"/>
            </a:xfrm>
            <a:prstGeom prst="rect">
              <a:avLst/>
            </a:prstGeom>
            <a:blipFill>
              <a:blip r:embed="rId2" cstate="print"/>
              <a:stretch>
                <a:fillRect/>
              </a:stretch>
            </a:blipFill>
          </p:spPr>
          <p:txBody>
            <a:bodyPr wrap="square" lIns="0" tIns="0" rIns="0" bIns="0" rtlCol="0"/>
            <a:lstStyle/>
            <a:p>
              <a:endParaRPr>
                <a:solidFill>
                  <a:schemeClr val="bg1"/>
                </a:solidFill>
              </a:endParaRPr>
            </a:p>
          </p:txBody>
        </p:sp>
        <p:sp>
          <p:nvSpPr>
            <p:cNvPr id="4" name="object 4"/>
            <p:cNvSpPr/>
            <p:nvPr/>
          </p:nvSpPr>
          <p:spPr>
            <a:xfrm>
              <a:off x="1662683" y="2450592"/>
              <a:ext cx="713740" cy="715010"/>
            </a:xfrm>
            <a:custGeom>
              <a:avLst/>
              <a:gdLst/>
              <a:ahLst/>
              <a:cxnLst/>
              <a:rect l="l" t="t" r="r" b="b"/>
              <a:pathLst>
                <a:path w="713739" h="715010">
                  <a:moveTo>
                    <a:pt x="356616" y="0"/>
                  </a:moveTo>
                  <a:lnTo>
                    <a:pt x="308220" y="3262"/>
                  </a:lnTo>
                  <a:lnTo>
                    <a:pt x="261805" y="12767"/>
                  </a:lnTo>
                  <a:lnTo>
                    <a:pt x="217795" y="28086"/>
                  </a:lnTo>
                  <a:lnTo>
                    <a:pt x="176614" y="48796"/>
                  </a:lnTo>
                  <a:lnTo>
                    <a:pt x="138688" y="74469"/>
                  </a:lnTo>
                  <a:lnTo>
                    <a:pt x="104441" y="104679"/>
                  </a:lnTo>
                  <a:lnTo>
                    <a:pt x="74298" y="139001"/>
                  </a:lnTo>
                  <a:lnTo>
                    <a:pt x="48683" y="177009"/>
                  </a:lnTo>
                  <a:lnTo>
                    <a:pt x="28021" y="218277"/>
                  </a:lnTo>
                  <a:lnTo>
                    <a:pt x="12737" y="262378"/>
                  </a:lnTo>
                  <a:lnTo>
                    <a:pt x="3255" y="308887"/>
                  </a:lnTo>
                  <a:lnTo>
                    <a:pt x="0" y="357377"/>
                  </a:lnTo>
                  <a:lnTo>
                    <a:pt x="3255" y="405868"/>
                  </a:lnTo>
                  <a:lnTo>
                    <a:pt x="12737" y="452377"/>
                  </a:lnTo>
                  <a:lnTo>
                    <a:pt x="28021" y="496478"/>
                  </a:lnTo>
                  <a:lnTo>
                    <a:pt x="48683" y="537746"/>
                  </a:lnTo>
                  <a:lnTo>
                    <a:pt x="74298" y="575754"/>
                  </a:lnTo>
                  <a:lnTo>
                    <a:pt x="104441" y="610076"/>
                  </a:lnTo>
                  <a:lnTo>
                    <a:pt x="138688" y="640286"/>
                  </a:lnTo>
                  <a:lnTo>
                    <a:pt x="176614" y="665959"/>
                  </a:lnTo>
                  <a:lnTo>
                    <a:pt x="217795" y="686669"/>
                  </a:lnTo>
                  <a:lnTo>
                    <a:pt x="261805" y="701988"/>
                  </a:lnTo>
                  <a:lnTo>
                    <a:pt x="308220" y="711493"/>
                  </a:lnTo>
                  <a:lnTo>
                    <a:pt x="356616" y="714756"/>
                  </a:lnTo>
                  <a:lnTo>
                    <a:pt x="405011" y="711493"/>
                  </a:lnTo>
                  <a:lnTo>
                    <a:pt x="451426" y="701988"/>
                  </a:lnTo>
                  <a:lnTo>
                    <a:pt x="495436" y="686669"/>
                  </a:lnTo>
                  <a:lnTo>
                    <a:pt x="536617" y="665959"/>
                  </a:lnTo>
                  <a:lnTo>
                    <a:pt x="574543" y="640286"/>
                  </a:lnTo>
                  <a:lnTo>
                    <a:pt x="608790" y="610076"/>
                  </a:lnTo>
                  <a:lnTo>
                    <a:pt x="638933" y="575754"/>
                  </a:lnTo>
                  <a:lnTo>
                    <a:pt x="664548" y="537746"/>
                  </a:lnTo>
                  <a:lnTo>
                    <a:pt x="685210" y="496478"/>
                  </a:lnTo>
                  <a:lnTo>
                    <a:pt x="700494" y="452377"/>
                  </a:lnTo>
                  <a:lnTo>
                    <a:pt x="709976" y="405868"/>
                  </a:lnTo>
                  <a:lnTo>
                    <a:pt x="713232" y="357377"/>
                  </a:lnTo>
                  <a:lnTo>
                    <a:pt x="709976" y="308887"/>
                  </a:lnTo>
                  <a:lnTo>
                    <a:pt x="700494" y="262378"/>
                  </a:lnTo>
                  <a:lnTo>
                    <a:pt x="685210" y="218277"/>
                  </a:lnTo>
                  <a:lnTo>
                    <a:pt x="664548" y="177009"/>
                  </a:lnTo>
                  <a:lnTo>
                    <a:pt x="638933" y="139001"/>
                  </a:lnTo>
                  <a:lnTo>
                    <a:pt x="608790" y="104679"/>
                  </a:lnTo>
                  <a:lnTo>
                    <a:pt x="574543" y="74469"/>
                  </a:lnTo>
                  <a:lnTo>
                    <a:pt x="536617" y="48796"/>
                  </a:lnTo>
                  <a:lnTo>
                    <a:pt x="495436" y="28086"/>
                  </a:lnTo>
                  <a:lnTo>
                    <a:pt x="451426" y="12767"/>
                  </a:lnTo>
                  <a:lnTo>
                    <a:pt x="405011" y="3262"/>
                  </a:lnTo>
                  <a:lnTo>
                    <a:pt x="356616" y="0"/>
                  </a:lnTo>
                  <a:close/>
                </a:path>
              </a:pathLst>
            </a:custGeom>
            <a:solidFill>
              <a:srgbClr val="47A19F">
                <a:alpha val="70195"/>
              </a:srgbClr>
            </a:solidFill>
          </p:spPr>
          <p:txBody>
            <a:bodyPr wrap="square" lIns="0" tIns="0" rIns="0" bIns="0" rtlCol="0"/>
            <a:lstStyle/>
            <a:p>
              <a:endParaRPr>
                <a:solidFill>
                  <a:schemeClr val="bg1"/>
                </a:solidFill>
              </a:endParaRPr>
            </a:p>
          </p:txBody>
        </p:sp>
      </p:grpSp>
      <p:sp>
        <p:nvSpPr>
          <p:cNvPr id="5" name="object 5"/>
          <p:cNvSpPr txBox="1"/>
          <p:nvPr/>
        </p:nvSpPr>
        <p:spPr>
          <a:xfrm>
            <a:off x="1008888" y="2417543"/>
            <a:ext cx="229870" cy="228268"/>
          </a:xfrm>
          <a:prstGeom prst="rect">
            <a:avLst/>
          </a:prstGeom>
        </p:spPr>
        <p:txBody>
          <a:bodyPr vert="horz" wrap="square" lIns="0" tIns="12700" rIns="0" bIns="0" rtlCol="0">
            <a:spAutoFit/>
          </a:bodyPr>
          <a:lstStyle/>
          <a:p>
            <a:pPr marL="12700">
              <a:lnSpc>
                <a:spcPct val="100000"/>
              </a:lnSpc>
              <a:spcBef>
                <a:spcPts val="100"/>
              </a:spcBef>
            </a:pPr>
            <a:r>
              <a:rPr sz="1400" b="1" spc="-195" dirty="0">
                <a:solidFill>
                  <a:schemeClr val="bg1"/>
                </a:solidFill>
                <a:latin typeface="Verdana"/>
                <a:cs typeface="Verdana"/>
              </a:rPr>
              <a:t>01</a:t>
            </a:r>
            <a:endParaRPr sz="1400" dirty="0">
              <a:solidFill>
                <a:schemeClr val="bg1"/>
              </a:solidFill>
              <a:latin typeface="Verdana"/>
              <a:cs typeface="Verdana"/>
            </a:endParaRPr>
          </a:p>
        </p:txBody>
      </p:sp>
      <p:sp>
        <p:nvSpPr>
          <p:cNvPr id="6" name="object 6"/>
          <p:cNvSpPr txBox="1"/>
          <p:nvPr/>
        </p:nvSpPr>
        <p:spPr>
          <a:xfrm>
            <a:off x="1473200" y="3156627"/>
            <a:ext cx="1031875" cy="269946"/>
          </a:xfrm>
          <a:prstGeom prst="rect">
            <a:avLst/>
          </a:prstGeom>
        </p:spPr>
        <p:txBody>
          <a:bodyPr vert="horz" wrap="square" lIns="0" tIns="53975" rIns="0" bIns="0" rtlCol="0">
            <a:spAutoFit/>
          </a:bodyPr>
          <a:lstStyle/>
          <a:p>
            <a:pPr marL="50165">
              <a:lnSpc>
                <a:spcPct val="100000"/>
              </a:lnSpc>
              <a:spcBef>
                <a:spcPts val="425"/>
              </a:spcBef>
            </a:pPr>
            <a:endParaRPr sz="1400" dirty="0">
              <a:solidFill>
                <a:schemeClr val="bg1"/>
              </a:solidFill>
              <a:latin typeface="Arial"/>
              <a:cs typeface="Arial"/>
            </a:endParaRPr>
          </a:p>
        </p:txBody>
      </p:sp>
      <p:sp>
        <p:nvSpPr>
          <p:cNvPr id="7" name="object 7"/>
          <p:cNvSpPr txBox="1"/>
          <p:nvPr/>
        </p:nvSpPr>
        <p:spPr>
          <a:xfrm>
            <a:off x="7148569" y="3198029"/>
            <a:ext cx="1495425" cy="520655"/>
          </a:xfrm>
          <a:prstGeom prst="rect">
            <a:avLst/>
          </a:prstGeom>
        </p:spPr>
        <p:txBody>
          <a:bodyPr vert="horz" wrap="square" lIns="0" tIns="73660" rIns="0" bIns="0" rtlCol="0">
            <a:spAutoFit/>
          </a:bodyPr>
          <a:lstStyle/>
          <a:p>
            <a:pPr algn="ctr">
              <a:lnSpc>
                <a:spcPct val="100000"/>
              </a:lnSpc>
              <a:spcBef>
                <a:spcPts val="580"/>
              </a:spcBef>
            </a:pPr>
            <a:r>
              <a:rPr lang="en-US" sz="1200" dirty="0" err="1" smtClean="0">
                <a:solidFill>
                  <a:schemeClr val="bg1"/>
                </a:solidFill>
                <a:latin typeface="Arial" panose="020B0604020202020204" pitchFamily="34" charset="0"/>
                <a:cs typeface="Arial" panose="020B0604020202020204" pitchFamily="34" charset="0"/>
              </a:rPr>
              <a:t>Trịnh</a:t>
            </a:r>
            <a:r>
              <a:rPr lang="en-US" sz="1200" dirty="0" smtClean="0">
                <a:solidFill>
                  <a:schemeClr val="bg1"/>
                </a:solidFill>
                <a:latin typeface="Arial" panose="020B0604020202020204" pitchFamily="34" charset="0"/>
                <a:cs typeface="Arial" panose="020B0604020202020204" pitchFamily="34" charset="0"/>
              </a:rPr>
              <a:t> </a:t>
            </a:r>
            <a:r>
              <a:rPr lang="en-US" sz="1200" spc="-10" dirty="0" err="1" smtClean="0">
                <a:solidFill>
                  <a:schemeClr val="bg1"/>
                </a:solidFill>
                <a:latin typeface="Arial"/>
                <a:cs typeface="Arial"/>
              </a:rPr>
              <a:t>Quang</a:t>
            </a:r>
            <a:r>
              <a:rPr lang="en-US" sz="1200" spc="-10" dirty="0" smtClean="0">
                <a:solidFill>
                  <a:schemeClr val="bg1"/>
                </a:solidFill>
                <a:latin typeface="Arial"/>
                <a:cs typeface="Arial"/>
              </a:rPr>
              <a:t> </a:t>
            </a:r>
            <a:r>
              <a:rPr lang="en-US" sz="1200" spc="-10" dirty="0" err="1" smtClean="0">
                <a:solidFill>
                  <a:schemeClr val="bg1"/>
                </a:solidFill>
                <a:latin typeface="Arial"/>
                <a:cs typeface="Arial"/>
              </a:rPr>
              <a:t>Huy</a:t>
            </a:r>
            <a:endParaRPr lang="en-US" sz="1200" spc="-10" dirty="0" smtClean="0">
              <a:solidFill>
                <a:schemeClr val="bg1"/>
              </a:solidFill>
              <a:latin typeface="Arial"/>
              <a:cs typeface="Arial"/>
            </a:endParaRPr>
          </a:p>
          <a:p>
            <a:pPr algn="ctr">
              <a:lnSpc>
                <a:spcPct val="100000"/>
              </a:lnSpc>
              <a:spcBef>
                <a:spcPts val="580"/>
              </a:spcBef>
            </a:pPr>
            <a:r>
              <a:rPr lang="en-US" sz="1200" dirty="0" smtClean="0">
                <a:solidFill>
                  <a:schemeClr val="bg1"/>
                </a:solidFill>
                <a:latin typeface="Arial" panose="020B0604020202020204" pitchFamily="34" charset="0"/>
                <a:cs typeface="Arial" panose="020B0604020202020204" pitchFamily="34" charset="0"/>
              </a:rPr>
              <a:t>1801040106</a:t>
            </a:r>
            <a:endParaRPr sz="1200" dirty="0">
              <a:solidFill>
                <a:schemeClr val="bg1"/>
              </a:solidFill>
              <a:latin typeface="Arial" panose="020B0604020202020204" pitchFamily="34" charset="0"/>
              <a:cs typeface="Arial" panose="020B0604020202020204" pitchFamily="34" charset="0"/>
            </a:endParaRPr>
          </a:p>
        </p:txBody>
      </p:sp>
      <p:sp>
        <p:nvSpPr>
          <p:cNvPr id="8" name="object 8"/>
          <p:cNvSpPr txBox="1"/>
          <p:nvPr/>
        </p:nvSpPr>
        <p:spPr>
          <a:xfrm>
            <a:off x="5758202" y="3274287"/>
            <a:ext cx="1300555" cy="446020"/>
          </a:xfrm>
          <a:prstGeom prst="rect">
            <a:avLst/>
          </a:prstGeom>
        </p:spPr>
        <p:txBody>
          <a:bodyPr vert="horz" wrap="square" lIns="0" tIns="12065" rIns="0" bIns="0" rtlCol="0">
            <a:spAutoFit/>
          </a:bodyPr>
          <a:lstStyle/>
          <a:p>
            <a:pPr marL="51435" marR="5080" indent="-39370">
              <a:lnSpc>
                <a:spcPct val="114300"/>
              </a:lnSpc>
              <a:spcBef>
                <a:spcPts val="95"/>
              </a:spcBef>
            </a:pPr>
            <a:r>
              <a:rPr lang="en-US" sz="1200" spc="-5" dirty="0" err="1" smtClean="0">
                <a:solidFill>
                  <a:schemeClr val="bg1"/>
                </a:solidFill>
                <a:latin typeface="Arial"/>
                <a:cs typeface="Arial"/>
              </a:rPr>
              <a:t>Nguyễn</a:t>
            </a:r>
            <a:r>
              <a:rPr lang="en-US" sz="1200" spc="-5" dirty="0" smtClean="0">
                <a:solidFill>
                  <a:schemeClr val="bg1"/>
                </a:solidFill>
                <a:latin typeface="Arial"/>
                <a:cs typeface="Arial"/>
              </a:rPr>
              <a:t> </a:t>
            </a:r>
            <a:r>
              <a:rPr lang="en-US" sz="1200" spc="-5" dirty="0" err="1" smtClean="0">
                <a:solidFill>
                  <a:schemeClr val="bg1"/>
                </a:solidFill>
                <a:latin typeface="Arial"/>
                <a:cs typeface="Arial"/>
              </a:rPr>
              <a:t>Thị</a:t>
            </a:r>
            <a:r>
              <a:rPr lang="en-US" sz="1200" spc="-5" dirty="0" smtClean="0">
                <a:solidFill>
                  <a:schemeClr val="bg1"/>
                </a:solidFill>
                <a:latin typeface="Arial"/>
                <a:cs typeface="Arial"/>
              </a:rPr>
              <a:t> </a:t>
            </a:r>
            <a:r>
              <a:rPr lang="en-US" sz="1200" spc="-5" dirty="0" err="1" smtClean="0">
                <a:solidFill>
                  <a:schemeClr val="bg1"/>
                </a:solidFill>
                <a:latin typeface="Arial"/>
                <a:cs typeface="Arial"/>
              </a:rPr>
              <a:t>Ngà</a:t>
            </a:r>
            <a:endParaRPr lang="en-US" sz="1200" spc="-5" dirty="0" smtClean="0">
              <a:solidFill>
                <a:schemeClr val="bg1"/>
              </a:solidFill>
              <a:latin typeface="Arial"/>
              <a:cs typeface="Arial"/>
            </a:endParaRPr>
          </a:p>
          <a:p>
            <a:pPr marL="51435" marR="5080" indent="-39370" algn="ctr">
              <a:lnSpc>
                <a:spcPct val="114300"/>
              </a:lnSpc>
              <a:spcBef>
                <a:spcPts val="95"/>
              </a:spcBef>
            </a:pPr>
            <a:r>
              <a:rPr lang="en-US" sz="1200" dirty="0" smtClean="0">
                <a:solidFill>
                  <a:schemeClr val="bg1"/>
                </a:solidFill>
              </a:rPr>
              <a:t>1801040159</a:t>
            </a:r>
            <a:endParaRPr sz="1200" dirty="0">
              <a:solidFill>
                <a:schemeClr val="bg1"/>
              </a:solidFill>
              <a:latin typeface="Arial"/>
              <a:cs typeface="Arial"/>
            </a:endParaRPr>
          </a:p>
        </p:txBody>
      </p:sp>
      <p:sp>
        <p:nvSpPr>
          <p:cNvPr id="9" name="object 9"/>
          <p:cNvSpPr txBox="1"/>
          <p:nvPr/>
        </p:nvSpPr>
        <p:spPr>
          <a:xfrm>
            <a:off x="3964389" y="3207995"/>
            <a:ext cx="1387475" cy="550792"/>
          </a:xfrm>
          <a:prstGeom prst="rect">
            <a:avLst/>
          </a:prstGeom>
        </p:spPr>
        <p:txBody>
          <a:bodyPr vert="horz" wrap="square" lIns="0" tIns="73025" rIns="0" bIns="0" rtlCol="0">
            <a:spAutoFit/>
          </a:bodyPr>
          <a:lstStyle/>
          <a:p>
            <a:pPr algn="ctr">
              <a:lnSpc>
                <a:spcPct val="100000"/>
              </a:lnSpc>
              <a:spcBef>
                <a:spcPts val="575"/>
              </a:spcBef>
            </a:pPr>
            <a:r>
              <a:rPr lang="en-US" sz="1200" spc="-10" dirty="0" err="1" smtClean="0">
                <a:solidFill>
                  <a:schemeClr val="bg1"/>
                </a:solidFill>
                <a:latin typeface="Arial"/>
                <a:cs typeface="Arial"/>
              </a:rPr>
              <a:t>Nguyễn</a:t>
            </a:r>
            <a:r>
              <a:rPr lang="en-US" sz="1200" spc="-10" dirty="0" smtClean="0">
                <a:solidFill>
                  <a:schemeClr val="bg1"/>
                </a:solidFill>
                <a:latin typeface="Arial"/>
                <a:cs typeface="Arial"/>
              </a:rPr>
              <a:t> </a:t>
            </a:r>
            <a:r>
              <a:rPr lang="en-US" sz="1200" spc="-10" dirty="0" err="1" smtClean="0">
                <a:solidFill>
                  <a:schemeClr val="bg1"/>
                </a:solidFill>
                <a:latin typeface="Arial"/>
                <a:cs typeface="Arial"/>
              </a:rPr>
              <a:t>Thị</a:t>
            </a:r>
            <a:r>
              <a:rPr lang="en-US" sz="1200" spc="-10" dirty="0" smtClean="0">
                <a:solidFill>
                  <a:schemeClr val="bg1"/>
                </a:solidFill>
                <a:latin typeface="Arial"/>
                <a:cs typeface="Arial"/>
              </a:rPr>
              <a:t> </a:t>
            </a:r>
            <a:r>
              <a:rPr lang="en-US" sz="1200" spc="-10" dirty="0" err="1" smtClean="0">
                <a:solidFill>
                  <a:schemeClr val="bg1"/>
                </a:solidFill>
                <a:latin typeface="Arial"/>
                <a:cs typeface="Arial"/>
              </a:rPr>
              <a:t>Thảo</a:t>
            </a:r>
            <a:endParaRPr lang="en-US" sz="1200" spc="-10" dirty="0" smtClean="0">
              <a:solidFill>
                <a:schemeClr val="bg1"/>
              </a:solidFill>
              <a:latin typeface="Arial"/>
              <a:cs typeface="Arial"/>
            </a:endParaRPr>
          </a:p>
          <a:p>
            <a:pPr algn="ctr">
              <a:lnSpc>
                <a:spcPct val="100000"/>
              </a:lnSpc>
              <a:spcBef>
                <a:spcPts val="575"/>
              </a:spcBef>
            </a:pPr>
            <a:r>
              <a:rPr lang="en-US" sz="1400" dirty="0" smtClean="0">
                <a:solidFill>
                  <a:schemeClr val="bg1"/>
                </a:solidFill>
              </a:rPr>
              <a:t>1801040209</a:t>
            </a:r>
            <a:endParaRPr sz="1400" dirty="0">
              <a:solidFill>
                <a:schemeClr val="bg1"/>
              </a:solidFill>
              <a:latin typeface="Arial"/>
              <a:cs typeface="Arial"/>
            </a:endParaRPr>
          </a:p>
        </p:txBody>
      </p:sp>
      <p:sp>
        <p:nvSpPr>
          <p:cNvPr id="10" name="object 10"/>
          <p:cNvSpPr txBox="1">
            <a:spLocks noGrp="1"/>
          </p:cNvSpPr>
          <p:nvPr>
            <p:ph type="title"/>
          </p:nvPr>
        </p:nvSpPr>
        <p:spPr>
          <a:xfrm>
            <a:off x="3251073" y="971499"/>
            <a:ext cx="3135630" cy="514350"/>
          </a:xfrm>
          <a:prstGeom prst="rect">
            <a:avLst/>
          </a:prstGeom>
        </p:spPr>
        <p:txBody>
          <a:bodyPr vert="horz" wrap="square" lIns="0" tIns="13335" rIns="0" bIns="0" rtlCol="0">
            <a:spAutoFit/>
          </a:bodyPr>
          <a:lstStyle/>
          <a:p>
            <a:pPr marL="12700">
              <a:lnSpc>
                <a:spcPct val="100000"/>
              </a:lnSpc>
              <a:spcBef>
                <a:spcPts val="105"/>
              </a:spcBef>
            </a:pPr>
            <a:r>
              <a:rPr sz="3200" spc="-295" dirty="0">
                <a:solidFill>
                  <a:schemeClr val="bg1"/>
                </a:solidFill>
              </a:rPr>
              <a:t>Group</a:t>
            </a:r>
            <a:r>
              <a:rPr sz="3200" spc="-245" dirty="0">
                <a:solidFill>
                  <a:schemeClr val="bg1"/>
                </a:solidFill>
              </a:rPr>
              <a:t> </a:t>
            </a:r>
            <a:r>
              <a:rPr sz="3200" spc="-330" dirty="0">
                <a:solidFill>
                  <a:schemeClr val="bg1"/>
                </a:solidFill>
              </a:rPr>
              <a:t>Members</a:t>
            </a:r>
            <a:endParaRPr sz="3200" dirty="0">
              <a:solidFill>
                <a:schemeClr val="bg1"/>
              </a:solidFill>
            </a:endParaRPr>
          </a:p>
        </p:txBody>
      </p:sp>
      <p:sp>
        <p:nvSpPr>
          <p:cNvPr id="11" name="object 11"/>
          <p:cNvSpPr/>
          <p:nvPr/>
        </p:nvSpPr>
        <p:spPr>
          <a:xfrm>
            <a:off x="2537258" y="2403582"/>
            <a:ext cx="713740" cy="715010"/>
          </a:xfrm>
          <a:custGeom>
            <a:avLst/>
            <a:gdLst/>
            <a:ahLst/>
            <a:cxnLst/>
            <a:rect l="l" t="t" r="r" b="b"/>
            <a:pathLst>
              <a:path w="713739" h="715010">
                <a:moveTo>
                  <a:pt x="356615" y="0"/>
                </a:moveTo>
                <a:lnTo>
                  <a:pt x="308220" y="3262"/>
                </a:lnTo>
                <a:lnTo>
                  <a:pt x="261805" y="12767"/>
                </a:lnTo>
                <a:lnTo>
                  <a:pt x="217795" y="28086"/>
                </a:lnTo>
                <a:lnTo>
                  <a:pt x="176614" y="48796"/>
                </a:lnTo>
                <a:lnTo>
                  <a:pt x="138688" y="74469"/>
                </a:lnTo>
                <a:lnTo>
                  <a:pt x="104441" y="104679"/>
                </a:lnTo>
                <a:lnTo>
                  <a:pt x="74298" y="139001"/>
                </a:lnTo>
                <a:lnTo>
                  <a:pt x="48683" y="177009"/>
                </a:lnTo>
                <a:lnTo>
                  <a:pt x="28021" y="218277"/>
                </a:lnTo>
                <a:lnTo>
                  <a:pt x="12737" y="262378"/>
                </a:lnTo>
                <a:lnTo>
                  <a:pt x="3255" y="308887"/>
                </a:lnTo>
                <a:lnTo>
                  <a:pt x="0" y="357377"/>
                </a:lnTo>
                <a:lnTo>
                  <a:pt x="3255" y="405868"/>
                </a:lnTo>
                <a:lnTo>
                  <a:pt x="12737" y="452377"/>
                </a:lnTo>
                <a:lnTo>
                  <a:pt x="28021" y="496478"/>
                </a:lnTo>
                <a:lnTo>
                  <a:pt x="48683" y="537746"/>
                </a:lnTo>
                <a:lnTo>
                  <a:pt x="74298" y="575754"/>
                </a:lnTo>
                <a:lnTo>
                  <a:pt x="104441" y="610076"/>
                </a:lnTo>
                <a:lnTo>
                  <a:pt x="138688" y="640286"/>
                </a:lnTo>
                <a:lnTo>
                  <a:pt x="176614" y="665959"/>
                </a:lnTo>
                <a:lnTo>
                  <a:pt x="217795" y="686669"/>
                </a:lnTo>
                <a:lnTo>
                  <a:pt x="261805" y="701988"/>
                </a:lnTo>
                <a:lnTo>
                  <a:pt x="308220" y="711493"/>
                </a:lnTo>
                <a:lnTo>
                  <a:pt x="356615" y="714756"/>
                </a:lnTo>
                <a:lnTo>
                  <a:pt x="405011" y="711493"/>
                </a:lnTo>
                <a:lnTo>
                  <a:pt x="451426" y="701988"/>
                </a:lnTo>
                <a:lnTo>
                  <a:pt x="495436" y="686669"/>
                </a:lnTo>
                <a:lnTo>
                  <a:pt x="536617" y="665959"/>
                </a:lnTo>
                <a:lnTo>
                  <a:pt x="574543" y="640286"/>
                </a:lnTo>
                <a:lnTo>
                  <a:pt x="608790" y="610076"/>
                </a:lnTo>
                <a:lnTo>
                  <a:pt x="638933" y="575754"/>
                </a:lnTo>
                <a:lnTo>
                  <a:pt x="664548" y="537746"/>
                </a:lnTo>
                <a:lnTo>
                  <a:pt x="685210" y="496478"/>
                </a:lnTo>
                <a:lnTo>
                  <a:pt x="700494" y="452377"/>
                </a:lnTo>
                <a:lnTo>
                  <a:pt x="709976" y="405868"/>
                </a:lnTo>
                <a:lnTo>
                  <a:pt x="713232" y="357377"/>
                </a:lnTo>
                <a:lnTo>
                  <a:pt x="709976" y="308887"/>
                </a:lnTo>
                <a:lnTo>
                  <a:pt x="700494" y="262378"/>
                </a:lnTo>
                <a:lnTo>
                  <a:pt x="685210" y="218277"/>
                </a:lnTo>
                <a:lnTo>
                  <a:pt x="664548" y="177009"/>
                </a:lnTo>
                <a:lnTo>
                  <a:pt x="638933" y="139001"/>
                </a:lnTo>
                <a:lnTo>
                  <a:pt x="608790" y="104679"/>
                </a:lnTo>
                <a:lnTo>
                  <a:pt x="574543" y="74469"/>
                </a:lnTo>
                <a:lnTo>
                  <a:pt x="536617" y="48796"/>
                </a:lnTo>
                <a:lnTo>
                  <a:pt x="495436" y="28086"/>
                </a:lnTo>
                <a:lnTo>
                  <a:pt x="451426" y="12767"/>
                </a:lnTo>
                <a:lnTo>
                  <a:pt x="405011" y="3262"/>
                </a:lnTo>
                <a:lnTo>
                  <a:pt x="356615" y="0"/>
                </a:lnTo>
                <a:close/>
              </a:path>
            </a:pathLst>
          </a:custGeom>
          <a:solidFill>
            <a:srgbClr val="6C92C0">
              <a:alpha val="70195"/>
            </a:srgbClr>
          </a:solidFill>
        </p:spPr>
        <p:txBody>
          <a:bodyPr wrap="square" lIns="0" tIns="0" rIns="0" bIns="0" rtlCol="0"/>
          <a:lstStyle/>
          <a:p>
            <a:endParaRPr>
              <a:solidFill>
                <a:schemeClr val="bg1"/>
              </a:solidFill>
            </a:endParaRPr>
          </a:p>
        </p:txBody>
      </p:sp>
      <p:sp>
        <p:nvSpPr>
          <p:cNvPr id="12" name="object 12"/>
          <p:cNvSpPr txBox="1"/>
          <p:nvPr/>
        </p:nvSpPr>
        <p:spPr>
          <a:xfrm>
            <a:off x="2778431" y="2488165"/>
            <a:ext cx="229870" cy="228268"/>
          </a:xfrm>
          <a:prstGeom prst="rect">
            <a:avLst/>
          </a:prstGeom>
        </p:spPr>
        <p:txBody>
          <a:bodyPr vert="horz" wrap="square" lIns="0" tIns="12700" rIns="0" bIns="0" rtlCol="0">
            <a:spAutoFit/>
          </a:bodyPr>
          <a:lstStyle/>
          <a:p>
            <a:pPr marL="12700">
              <a:lnSpc>
                <a:spcPct val="100000"/>
              </a:lnSpc>
              <a:spcBef>
                <a:spcPts val="100"/>
              </a:spcBef>
            </a:pPr>
            <a:r>
              <a:rPr sz="1400" b="1" spc="-195" dirty="0">
                <a:solidFill>
                  <a:schemeClr val="bg1"/>
                </a:solidFill>
                <a:latin typeface="Verdana"/>
                <a:cs typeface="Verdana"/>
              </a:rPr>
              <a:t>02</a:t>
            </a:r>
            <a:endParaRPr sz="1400" dirty="0">
              <a:solidFill>
                <a:schemeClr val="bg1"/>
              </a:solidFill>
              <a:latin typeface="Verdana"/>
              <a:cs typeface="Verdana"/>
            </a:endParaRPr>
          </a:p>
        </p:txBody>
      </p:sp>
      <p:sp>
        <p:nvSpPr>
          <p:cNvPr id="13" name="object 13"/>
          <p:cNvSpPr/>
          <p:nvPr/>
        </p:nvSpPr>
        <p:spPr>
          <a:xfrm>
            <a:off x="3067536" y="2892362"/>
            <a:ext cx="143256" cy="143256"/>
          </a:xfrm>
          <a:prstGeom prst="rect">
            <a:avLst/>
          </a:prstGeom>
          <a:blipFill>
            <a:blip r:embed="rId3" cstate="print"/>
            <a:stretch>
              <a:fillRect/>
            </a:stretch>
          </a:blipFill>
        </p:spPr>
        <p:txBody>
          <a:bodyPr wrap="square" lIns="0" tIns="0" rIns="0" bIns="0" rtlCol="0"/>
          <a:lstStyle/>
          <a:p>
            <a:endParaRPr>
              <a:solidFill>
                <a:schemeClr val="bg1"/>
              </a:solidFill>
            </a:endParaRPr>
          </a:p>
        </p:txBody>
      </p:sp>
      <p:sp>
        <p:nvSpPr>
          <p:cNvPr id="14" name="object 14"/>
          <p:cNvSpPr/>
          <p:nvPr/>
        </p:nvSpPr>
        <p:spPr>
          <a:xfrm>
            <a:off x="4288925" y="2381498"/>
            <a:ext cx="715010" cy="715010"/>
          </a:xfrm>
          <a:custGeom>
            <a:avLst/>
            <a:gdLst/>
            <a:ahLst/>
            <a:cxnLst/>
            <a:rect l="l" t="t" r="r" b="b"/>
            <a:pathLst>
              <a:path w="715010" h="715010">
                <a:moveTo>
                  <a:pt x="357378"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8" y="714756"/>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6"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8" y="0"/>
                </a:lnTo>
                <a:close/>
              </a:path>
            </a:pathLst>
          </a:custGeom>
          <a:solidFill>
            <a:schemeClr val="tx2">
              <a:lumMod val="75000"/>
            </a:schemeClr>
          </a:solidFill>
        </p:spPr>
        <p:txBody>
          <a:bodyPr wrap="square" lIns="0" tIns="0" rIns="0" bIns="0" rtlCol="0"/>
          <a:lstStyle/>
          <a:p>
            <a:endParaRPr>
              <a:solidFill>
                <a:schemeClr val="bg1"/>
              </a:solidFill>
            </a:endParaRPr>
          </a:p>
        </p:txBody>
      </p:sp>
      <p:sp>
        <p:nvSpPr>
          <p:cNvPr id="15" name="object 15"/>
          <p:cNvSpPr txBox="1"/>
          <p:nvPr/>
        </p:nvSpPr>
        <p:spPr>
          <a:xfrm>
            <a:off x="4510032" y="2466081"/>
            <a:ext cx="229870" cy="228268"/>
          </a:xfrm>
          <a:prstGeom prst="rect">
            <a:avLst/>
          </a:prstGeom>
        </p:spPr>
        <p:txBody>
          <a:bodyPr vert="horz" wrap="square" lIns="0" tIns="12700" rIns="0" bIns="0" rtlCol="0">
            <a:spAutoFit/>
          </a:bodyPr>
          <a:lstStyle/>
          <a:p>
            <a:pPr marL="12700">
              <a:lnSpc>
                <a:spcPct val="100000"/>
              </a:lnSpc>
              <a:spcBef>
                <a:spcPts val="100"/>
              </a:spcBef>
            </a:pPr>
            <a:r>
              <a:rPr sz="1400" b="1" spc="-195" dirty="0">
                <a:solidFill>
                  <a:schemeClr val="bg1"/>
                </a:solidFill>
                <a:latin typeface="Verdana"/>
                <a:cs typeface="Verdana"/>
              </a:rPr>
              <a:t>03</a:t>
            </a:r>
            <a:endParaRPr sz="1400" dirty="0">
              <a:solidFill>
                <a:schemeClr val="bg1"/>
              </a:solidFill>
              <a:latin typeface="Verdana"/>
              <a:cs typeface="Verdana"/>
            </a:endParaRPr>
          </a:p>
        </p:txBody>
      </p:sp>
      <p:sp>
        <p:nvSpPr>
          <p:cNvPr id="16" name="object 16"/>
          <p:cNvSpPr/>
          <p:nvPr/>
        </p:nvSpPr>
        <p:spPr>
          <a:xfrm>
            <a:off x="4845186" y="2911851"/>
            <a:ext cx="144779" cy="143256"/>
          </a:xfrm>
          <a:prstGeom prst="rect">
            <a:avLst/>
          </a:prstGeom>
          <a:blipFill>
            <a:blip r:embed="rId4" cstate="print"/>
            <a:stretch>
              <a:fillRect/>
            </a:stretch>
          </a:blipFill>
        </p:spPr>
        <p:txBody>
          <a:bodyPr wrap="square" lIns="0" tIns="0" rIns="0" bIns="0" rtlCol="0"/>
          <a:lstStyle/>
          <a:p>
            <a:endParaRPr>
              <a:solidFill>
                <a:schemeClr val="bg1"/>
              </a:solidFill>
            </a:endParaRPr>
          </a:p>
        </p:txBody>
      </p:sp>
      <p:sp>
        <p:nvSpPr>
          <p:cNvPr id="17" name="object 17"/>
          <p:cNvSpPr/>
          <p:nvPr/>
        </p:nvSpPr>
        <p:spPr>
          <a:xfrm>
            <a:off x="5872562" y="2424927"/>
            <a:ext cx="715010" cy="715010"/>
          </a:xfrm>
          <a:custGeom>
            <a:avLst/>
            <a:gdLst/>
            <a:ahLst/>
            <a:cxnLst/>
            <a:rect l="l" t="t" r="r" b="b"/>
            <a:pathLst>
              <a:path w="715009"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6"/>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5"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chemeClr val="accent4">
              <a:lumMod val="60000"/>
              <a:lumOff val="40000"/>
            </a:schemeClr>
          </a:solidFill>
        </p:spPr>
        <p:txBody>
          <a:bodyPr wrap="square" lIns="0" tIns="0" rIns="0" bIns="0" rtlCol="0"/>
          <a:lstStyle/>
          <a:p>
            <a:endParaRPr>
              <a:solidFill>
                <a:schemeClr val="bg1"/>
              </a:solidFill>
            </a:endParaRPr>
          </a:p>
        </p:txBody>
      </p:sp>
      <p:sp>
        <p:nvSpPr>
          <p:cNvPr id="18" name="object 18"/>
          <p:cNvSpPr txBox="1"/>
          <p:nvPr/>
        </p:nvSpPr>
        <p:spPr>
          <a:xfrm>
            <a:off x="6115260" y="2510094"/>
            <a:ext cx="229870" cy="228909"/>
          </a:xfrm>
          <a:prstGeom prst="rect">
            <a:avLst/>
          </a:prstGeom>
        </p:spPr>
        <p:txBody>
          <a:bodyPr vert="horz" wrap="square" lIns="0" tIns="13335" rIns="0" bIns="0" rtlCol="0">
            <a:spAutoFit/>
          </a:bodyPr>
          <a:lstStyle/>
          <a:p>
            <a:pPr marL="12700">
              <a:lnSpc>
                <a:spcPct val="100000"/>
              </a:lnSpc>
              <a:spcBef>
                <a:spcPts val="105"/>
              </a:spcBef>
            </a:pPr>
            <a:r>
              <a:rPr sz="1400" b="1" spc="-195" dirty="0">
                <a:solidFill>
                  <a:schemeClr val="bg1"/>
                </a:solidFill>
                <a:latin typeface="Verdana"/>
                <a:cs typeface="Verdana"/>
              </a:rPr>
              <a:t>04</a:t>
            </a:r>
            <a:endParaRPr sz="1400" dirty="0">
              <a:solidFill>
                <a:schemeClr val="bg1"/>
              </a:solidFill>
              <a:latin typeface="Verdana"/>
              <a:cs typeface="Verdana"/>
            </a:endParaRPr>
          </a:p>
        </p:txBody>
      </p:sp>
      <p:sp>
        <p:nvSpPr>
          <p:cNvPr id="19" name="object 19"/>
          <p:cNvSpPr/>
          <p:nvPr/>
        </p:nvSpPr>
        <p:spPr>
          <a:xfrm>
            <a:off x="6409011" y="2975092"/>
            <a:ext cx="144779" cy="143256"/>
          </a:xfrm>
          <a:prstGeom prst="rect">
            <a:avLst/>
          </a:prstGeom>
          <a:blipFill>
            <a:blip r:embed="rId5" cstate="print"/>
            <a:stretch>
              <a:fillRect/>
            </a:stretch>
          </a:blipFill>
        </p:spPr>
        <p:txBody>
          <a:bodyPr wrap="square" lIns="0" tIns="0" rIns="0" bIns="0" rtlCol="0"/>
          <a:lstStyle/>
          <a:p>
            <a:endParaRPr>
              <a:solidFill>
                <a:schemeClr val="bg1"/>
              </a:solidFill>
            </a:endParaRPr>
          </a:p>
        </p:txBody>
      </p:sp>
      <p:sp>
        <p:nvSpPr>
          <p:cNvPr id="20" name="TextBox 19"/>
          <p:cNvSpPr txBox="1"/>
          <p:nvPr/>
        </p:nvSpPr>
        <p:spPr>
          <a:xfrm>
            <a:off x="228600" y="3215594"/>
            <a:ext cx="1747594" cy="461665"/>
          </a:xfrm>
          <a:prstGeom prst="rect">
            <a:avLst/>
          </a:prstGeom>
          <a:noFill/>
        </p:spPr>
        <p:txBody>
          <a:bodyPr wrap="none" rtlCol="0">
            <a:spAutoFit/>
          </a:bodyPr>
          <a:lstStyle/>
          <a:p>
            <a:r>
              <a:rPr lang="en-US" sz="1200" dirty="0" err="1" smtClean="0">
                <a:solidFill>
                  <a:schemeClr val="bg1"/>
                </a:solidFill>
                <a:latin typeface="Arial" panose="020B0604020202020204" pitchFamily="34" charset="0"/>
                <a:cs typeface="Arial" panose="020B0604020202020204" pitchFamily="34" charset="0"/>
              </a:rPr>
              <a:t>Nguyễn</a:t>
            </a:r>
            <a:r>
              <a:rPr lang="en-US" sz="1200" dirty="0" smtClean="0">
                <a:solidFill>
                  <a:schemeClr val="bg1"/>
                </a:solidFill>
                <a:latin typeface="Arial" panose="020B0604020202020204" pitchFamily="34" charset="0"/>
                <a:cs typeface="Arial" panose="020B0604020202020204" pitchFamily="34" charset="0"/>
              </a:rPr>
              <a:t> </a:t>
            </a:r>
            <a:r>
              <a:rPr lang="en-US" sz="1200" dirty="0" err="1" smtClean="0">
                <a:solidFill>
                  <a:schemeClr val="bg1"/>
                </a:solidFill>
                <a:latin typeface="Arial" panose="020B0604020202020204" pitchFamily="34" charset="0"/>
                <a:cs typeface="Arial" panose="020B0604020202020204" pitchFamily="34" charset="0"/>
              </a:rPr>
              <a:t>Thị</a:t>
            </a:r>
            <a:r>
              <a:rPr lang="en-US" sz="1200" dirty="0" smtClean="0">
                <a:solidFill>
                  <a:schemeClr val="bg1"/>
                </a:solidFill>
                <a:latin typeface="Arial" panose="020B0604020202020204" pitchFamily="34" charset="0"/>
                <a:cs typeface="Arial" panose="020B0604020202020204" pitchFamily="34" charset="0"/>
              </a:rPr>
              <a:t> </a:t>
            </a:r>
            <a:r>
              <a:rPr lang="en-US" sz="1200" dirty="0" err="1" smtClean="0">
                <a:solidFill>
                  <a:schemeClr val="bg1"/>
                </a:solidFill>
                <a:latin typeface="Arial" panose="020B0604020202020204" pitchFamily="34" charset="0"/>
                <a:cs typeface="Arial" panose="020B0604020202020204" pitchFamily="34" charset="0"/>
              </a:rPr>
              <a:t>Ngọc</a:t>
            </a:r>
            <a:r>
              <a:rPr lang="en-US" sz="1200" dirty="0" smtClean="0">
                <a:solidFill>
                  <a:schemeClr val="bg1"/>
                </a:solidFill>
                <a:latin typeface="Arial" panose="020B0604020202020204" pitchFamily="34" charset="0"/>
                <a:cs typeface="Arial" panose="020B0604020202020204" pitchFamily="34" charset="0"/>
              </a:rPr>
              <a:t> </a:t>
            </a:r>
            <a:r>
              <a:rPr lang="en-US" sz="1200" dirty="0" err="1" smtClean="0">
                <a:solidFill>
                  <a:schemeClr val="bg1"/>
                </a:solidFill>
                <a:latin typeface="Arial" panose="020B0604020202020204" pitchFamily="34" charset="0"/>
                <a:cs typeface="Arial" panose="020B0604020202020204" pitchFamily="34" charset="0"/>
              </a:rPr>
              <a:t>Ánh</a:t>
            </a:r>
            <a:endParaRPr lang="en-US" sz="1200" dirty="0" smtClean="0">
              <a:solidFill>
                <a:schemeClr val="bg1"/>
              </a:solidFill>
              <a:latin typeface="Arial" panose="020B0604020202020204" pitchFamily="34" charset="0"/>
              <a:cs typeface="Arial" panose="020B0604020202020204" pitchFamily="34" charset="0"/>
            </a:endParaRPr>
          </a:p>
          <a:p>
            <a:pPr algn="ctr"/>
            <a:r>
              <a:rPr lang="en-US" sz="1200" dirty="0" smtClean="0">
                <a:solidFill>
                  <a:schemeClr val="bg1"/>
                </a:solidFill>
                <a:latin typeface="Arial" panose="020B0604020202020204" pitchFamily="34" charset="0"/>
                <a:cs typeface="Arial" panose="020B0604020202020204" pitchFamily="34" charset="0"/>
              </a:rPr>
              <a:t>1801040015</a:t>
            </a:r>
            <a:endParaRPr lang="en-US" sz="1200" dirty="0">
              <a:solidFill>
                <a:schemeClr val="bg1"/>
              </a:solidFill>
              <a:latin typeface="Arial" panose="020B0604020202020204" pitchFamily="34" charset="0"/>
              <a:cs typeface="Arial" panose="020B0604020202020204" pitchFamily="34" charset="0"/>
            </a:endParaRPr>
          </a:p>
        </p:txBody>
      </p:sp>
      <p:sp>
        <p:nvSpPr>
          <p:cNvPr id="21" name="object 17"/>
          <p:cNvSpPr/>
          <p:nvPr/>
        </p:nvSpPr>
        <p:spPr>
          <a:xfrm>
            <a:off x="7538777" y="2441617"/>
            <a:ext cx="715010" cy="715010"/>
          </a:xfrm>
          <a:custGeom>
            <a:avLst/>
            <a:gdLst/>
            <a:ahLst/>
            <a:cxnLst/>
            <a:rect l="l" t="t" r="r" b="b"/>
            <a:pathLst>
              <a:path w="715009"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6"/>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5"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0800000" scaled="1"/>
            <a:tileRect/>
          </a:gradFill>
        </p:spPr>
        <p:txBody>
          <a:bodyPr wrap="square" lIns="0" tIns="0" rIns="0" bIns="0" rtlCol="0"/>
          <a:lstStyle/>
          <a:p>
            <a:endParaRPr>
              <a:solidFill>
                <a:schemeClr val="bg1"/>
              </a:solidFill>
            </a:endParaRPr>
          </a:p>
        </p:txBody>
      </p:sp>
      <p:sp>
        <p:nvSpPr>
          <p:cNvPr id="22" name="object 18"/>
          <p:cNvSpPr txBox="1"/>
          <p:nvPr/>
        </p:nvSpPr>
        <p:spPr>
          <a:xfrm>
            <a:off x="7781475" y="2526784"/>
            <a:ext cx="229870" cy="228909"/>
          </a:xfrm>
          <a:prstGeom prst="rect">
            <a:avLst/>
          </a:prstGeom>
        </p:spPr>
        <p:txBody>
          <a:bodyPr vert="horz" wrap="square" lIns="0" tIns="13335" rIns="0" bIns="0" rtlCol="0">
            <a:spAutoFit/>
          </a:bodyPr>
          <a:lstStyle/>
          <a:p>
            <a:pPr marL="12700">
              <a:lnSpc>
                <a:spcPct val="100000"/>
              </a:lnSpc>
              <a:spcBef>
                <a:spcPts val="105"/>
              </a:spcBef>
            </a:pPr>
            <a:r>
              <a:rPr sz="1400" b="1" spc="-195" dirty="0" smtClean="0">
                <a:solidFill>
                  <a:schemeClr val="bg1"/>
                </a:solidFill>
                <a:latin typeface="Verdana"/>
                <a:cs typeface="Verdana"/>
              </a:rPr>
              <a:t>0</a:t>
            </a:r>
            <a:r>
              <a:rPr lang="en-US" sz="1400" b="1" spc="-195" dirty="0">
                <a:solidFill>
                  <a:schemeClr val="bg1"/>
                </a:solidFill>
                <a:latin typeface="Verdana"/>
                <a:cs typeface="Verdana"/>
              </a:rPr>
              <a:t>5</a:t>
            </a:r>
            <a:endParaRPr sz="1400" dirty="0">
              <a:solidFill>
                <a:schemeClr val="bg1"/>
              </a:solidFill>
              <a:latin typeface="Verdana"/>
              <a:cs typeface="Verdana"/>
            </a:endParaRPr>
          </a:p>
        </p:txBody>
      </p:sp>
      <p:sp>
        <p:nvSpPr>
          <p:cNvPr id="23" name="object 19"/>
          <p:cNvSpPr/>
          <p:nvPr/>
        </p:nvSpPr>
        <p:spPr>
          <a:xfrm>
            <a:off x="8075226" y="2991782"/>
            <a:ext cx="144779" cy="143256"/>
          </a:xfrm>
          <a:prstGeom prst="rect">
            <a:avLst/>
          </a:prstGeom>
          <a:blipFill>
            <a:blip r:embed="rId5" cstate="print"/>
            <a:stretch>
              <a:fillRect/>
            </a:stretch>
          </a:blipFill>
        </p:spPr>
        <p:txBody>
          <a:bodyPr wrap="square" lIns="0" tIns="0" rIns="0" bIns="0" rtlCol="0"/>
          <a:lstStyle/>
          <a:p>
            <a:endParaRPr>
              <a:solidFill>
                <a:schemeClr val="bg1"/>
              </a:solidFill>
            </a:endParaRPr>
          </a:p>
        </p:txBody>
      </p:sp>
      <p:sp>
        <p:nvSpPr>
          <p:cNvPr id="24" name="object 9"/>
          <p:cNvSpPr txBox="1"/>
          <p:nvPr/>
        </p:nvSpPr>
        <p:spPr>
          <a:xfrm>
            <a:off x="2224849" y="3190894"/>
            <a:ext cx="1387475" cy="550792"/>
          </a:xfrm>
          <a:prstGeom prst="rect">
            <a:avLst/>
          </a:prstGeom>
        </p:spPr>
        <p:txBody>
          <a:bodyPr vert="horz" wrap="square" lIns="0" tIns="73025" rIns="0" bIns="0" rtlCol="0">
            <a:spAutoFit/>
          </a:bodyPr>
          <a:lstStyle/>
          <a:p>
            <a:pPr algn="ctr">
              <a:lnSpc>
                <a:spcPct val="100000"/>
              </a:lnSpc>
              <a:spcBef>
                <a:spcPts val="575"/>
              </a:spcBef>
            </a:pPr>
            <a:r>
              <a:rPr lang="en-US" sz="1200" spc="-10" dirty="0" err="1" smtClean="0">
                <a:solidFill>
                  <a:schemeClr val="bg1"/>
                </a:solidFill>
                <a:latin typeface="Arial"/>
                <a:cs typeface="Arial"/>
              </a:rPr>
              <a:t>Nguyễn</a:t>
            </a:r>
            <a:r>
              <a:rPr lang="en-US" sz="1200" spc="-10" dirty="0" smtClean="0">
                <a:solidFill>
                  <a:schemeClr val="bg1"/>
                </a:solidFill>
                <a:latin typeface="Arial"/>
                <a:cs typeface="Arial"/>
              </a:rPr>
              <a:t> Thu </a:t>
            </a:r>
            <a:r>
              <a:rPr lang="en-US" sz="1200" spc="-10" dirty="0" err="1" smtClean="0">
                <a:solidFill>
                  <a:schemeClr val="bg1"/>
                </a:solidFill>
                <a:latin typeface="Arial"/>
                <a:cs typeface="Arial"/>
              </a:rPr>
              <a:t>Trang</a:t>
            </a:r>
            <a:endParaRPr lang="en-US" sz="1200" spc="-10" dirty="0" smtClean="0">
              <a:solidFill>
                <a:schemeClr val="bg1"/>
              </a:solidFill>
              <a:latin typeface="Arial"/>
              <a:cs typeface="Arial"/>
            </a:endParaRPr>
          </a:p>
          <a:p>
            <a:pPr algn="ctr">
              <a:lnSpc>
                <a:spcPct val="100000"/>
              </a:lnSpc>
              <a:spcBef>
                <a:spcPts val="575"/>
              </a:spcBef>
            </a:pPr>
            <a:r>
              <a:rPr lang="en-US" sz="1400" dirty="0" smtClean="0">
                <a:solidFill>
                  <a:schemeClr val="bg1"/>
                </a:solidFill>
              </a:rPr>
              <a:t>1801040226</a:t>
            </a:r>
            <a:endParaRPr sz="1400" dirty="0">
              <a:solidFill>
                <a:schemeClr val="bg1"/>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txBox="1"/>
          <p:nvPr/>
        </p:nvSpPr>
        <p:spPr>
          <a:xfrm>
            <a:off x="1183334" y="1421333"/>
            <a:ext cx="7427266" cy="2670603"/>
          </a:xfrm>
          <a:prstGeom prst="rect">
            <a:avLst/>
          </a:prstGeom>
        </p:spPr>
        <p:txBody>
          <a:bodyPr vert="horz" wrap="square" lIns="0" tIns="13335" rIns="0" bIns="0" rtlCol="0">
            <a:spAutoFit/>
          </a:bodyPr>
          <a:lstStyle/>
          <a:p>
            <a:pPr marL="12065">
              <a:lnSpc>
                <a:spcPct val="100000"/>
              </a:lnSpc>
              <a:spcBef>
                <a:spcPts val="105"/>
              </a:spcBef>
              <a:tabLst>
                <a:tab pos="429895" algn="l"/>
                <a:tab pos="430530" algn="l"/>
              </a:tabLst>
            </a:pPr>
            <a:r>
              <a:rPr sz="2000" dirty="0">
                <a:solidFill>
                  <a:schemeClr val="bg1"/>
                </a:solidFill>
                <a:latin typeface="Bahnschrift SemiBold" panose="020B0502040204020203" pitchFamily="34" charset="0"/>
                <a:cs typeface="MV Boli" panose="02000500030200090000" pitchFamily="2" charset="0"/>
              </a:rPr>
              <a:t>Two Purposes</a:t>
            </a:r>
            <a:r>
              <a:rPr sz="2000" dirty="0" smtClean="0">
                <a:solidFill>
                  <a:schemeClr val="bg1"/>
                </a:solidFill>
                <a:latin typeface="Bahnschrift SemiBold" panose="020B0502040204020203" pitchFamily="34" charset="0"/>
                <a:cs typeface="MV Boli" panose="02000500030200090000" pitchFamily="2" charset="0"/>
              </a:rPr>
              <a:t>:</a:t>
            </a:r>
            <a:endParaRPr lang="en-US" sz="2000" dirty="0" smtClean="0">
              <a:solidFill>
                <a:schemeClr val="bg1"/>
              </a:solidFill>
              <a:latin typeface="Bahnschrift SemiBold" panose="020B0502040204020203" pitchFamily="34" charset="0"/>
              <a:cs typeface="MV Boli" panose="02000500030200090000" pitchFamily="2" charset="0"/>
            </a:endParaRPr>
          </a:p>
          <a:p>
            <a:pPr marL="12065">
              <a:lnSpc>
                <a:spcPct val="100000"/>
              </a:lnSpc>
              <a:spcBef>
                <a:spcPts val="105"/>
              </a:spcBef>
              <a:tabLst>
                <a:tab pos="429895" algn="l"/>
                <a:tab pos="430530" algn="l"/>
              </a:tabLst>
            </a:pPr>
            <a:endParaRPr lang="en-US" sz="2000" dirty="0">
              <a:solidFill>
                <a:schemeClr val="bg1"/>
              </a:solidFill>
              <a:latin typeface="Bahnschrift SemiBold" panose="020B0502040204020203" pitchFamily="34" charset="0"/>
              <a:cs typeface="MV Boli" panose="02000500030200090000" pitchFamily="2" charset="0"/>
            </a:endParaRPr>
          </a:p>
          <a:p>
            <a:pPr marL="12065">
              <a:lnSpc>
                <a:spcPct val="100000"/>
              </a:lnSpc>
              <a:spcBef>
                <a:spcPts val="105"/>
              </a:spcBef>
              <a:tabLst>
                <a:tab pos="429895" algn="l"/>
                <a:tab pos="430530" algn="l"/>
              </a:tabLst>
            </a:pPr>
            <a:endParaRPr sz="2000" dirty="0">
              <a:solidFill>
                <a:schemeClr val="bg1"/>
              </a:solidFill>
              <a:latin typeface="Bahnschrift SemiBold" panose="020B0502040204020203" pitchFamily="34" charset="0"/>
              <a:cs typeface="MV Boli" panose="02000500030200090000" pitchFamily="2" charset="0"/>
            </a:endParaRPr>
          </a:p>
          <a:p>
            <a:pPr marL="12700" marR="27940" lvl="1" indent="447675">
              <a:lnSpc>
                <a:spcPct val="100000"/>
              </a:lnSpc>
              <a:spcBef>
                <a:spcPts val="5"/>
              </a:spcBef>
              <a:buAutoNum type="arabicParenR"/>
              <a:tabLst>
                <a:tab pos="711200" algn="l"/>
              </a:tabLst>
            </a:pPr>
            <a:r>
              <a:rPr sz="2000" spc="-235" dirty="0">
                <a:solidFill>
                  <a:schemeClr val="bg1"/>
                </a:solidFill>
                <a:latin typeface="MV Boli" panose="02000500030200090000" pitchFamily="2" charset="0"/>
                <a:cs typeface="MV Boli" panose="02000500030200090000" pitchFamily="2" charset="0"/>
              </a:rPr>
              <a:t>Create, </a:t>
            </a:r>
            <a:r>
              <a:rPr sz="2000" spc="-180" dirty="0">
                <a:solidFill>
                  <a:schemeClr val="bg1"/>
                </a:solidFill>
                <a:latin typeface="MV Boli" panose="02000500030200090000" pitchFamily="2" charset="0"/>
                <a:cs typeface="MV Boli" panose="02000500030200090000" pitchFamily="2" charset="0"/>
              </a:rPr>
              <a:t>modify </a:t>
            </a:r>
            <a:r>
              <a:rPr sz="2000" spc="-190" dirty="0">
                <a:solidFill>
                  <a:schemeClr val="bg1"/>
                </a:solidFill>
                <a:latin typeface="MV Boli" panose="02000500030200090000" pitchFamily="2" charset="0"/>
                <a:cs typeface="MV Boli" panose="02000500030200090000" pitchFamily="2" charset="0"/>
              </a:rPr>
              <a:t>and </a:t>
            </a:r>
            <a:r>
              <a:rPr sz="2000" spc="-280" dirty="0">
                <a:solidFill>
                  <a:schemeClr val="bg1"/>
                </a:solidFill>
                <a:latin typeface="MV Boli" panose="02000500030200090000" pitchFamily="2" charset="0"/>
                <a:cs typeface="MV Boli" panose="02000500030200090000" pitchFamily="2" charset="0"/>
              </a:rPr>
              <a:t>test </a:t>
            </a:r>
            <a:r>
              <a:rPr sz="2000" spc="-204" dirty="0">
                <a:solidFill>
                  <a:schemeClr val="bg1"/>
                </a:solidFill>
                <a:latin typeface="MV Boli" panose="02000500030200090000" pitchFamily="2" charset="0"/>
                <a:cs typeface="MV Boli" panose="02000500030200090000" pitchFamily="2" charset="0"/>
              </a:rPr>
              <a:t>prototypes </a:t>
            </a:r>
            <a:r>
              <a:rPr sz="2000" spc="-185" dirty="0">
                <a:solidFill>
                  <a:schemeClr val="bg1"/>
                </a:solidFill>
                <a:latin typeface="MV Boli" panose="02000500030200090000" pitchFamily="2" charset="0"/>
                <a:cs typeface="MV Boli" panose="02000500030200090000" pitchFamily="2" charset="0"/>
              </a:rPr>
              <a:t>of  </a:t>
            </a:r>
            <a:r>
              <a:rPr sz="2000" spc="-215" dirty="0">
                <a:solidFill>
                  <a:schemeClr val="bg1"/>
                </a:solidFill>
                <a:latin typeface="MV Boli" panose="02000500030200090000" pitchFamily="2" charset="0"/>
                <a:cs typeface="MV Boli" panose="02000500030200090000" pitchFamily="2" charset="0"/>
              </a:rPr>
              <a:t>computer </a:t>
            </a:r>
            <a:r>
              <a:rPr sz="2000" spc="-225" dirty="0">
                <a:solidFill>
                  <a:schemeClr val="bg1"/>
                </a:solidFill>
                <a:latin typeface="MV Boli" panose="02000500030200090000" pitchFamily="2" charset="0"/>
                <a:cs typeface="MV Boli" panose="02000500030200090000" pitchFamily="2" charset="0"/>
              </a:rPr>
              <a:t>display </a:t>
            </a:r>
            <a:r>
              <a:rPr sz="2000" spc="-220" dirty="0">
                <a:solidFill>
                  <a:schemeClr val="bg1"/>
                </a:solidFill>
                <a:latin typeface="MV Boli" panose="02000500030200090000" pitchFamily="2" charset="0"/>
                <a:cs typeface="MV Boli" panose="02000500030200090000" pitchFamily="2" charset="0"/>
              </a:rPr>
              <a:t>forms </a:t>
            </a:r>
            <a:r>
              <a:rPr sz="2000" spc="-190" dirty="0">
                <a:solidFill>
                  <a:schemeClr val="bg1"/>
                </a:solidFill>
                <a:latin typeface="MV Boli" panose="02000500030200090000" pitchFamily="2" charset="0"/>
                <a:cs typeface="MV Boli" panose="02000500030200090000" pitchFamily="2" charset="0"/>
              </a:rPr>
              <a:t>and</a:t>
            </a:r>
            <a:r>
              <a:rPr sz="2000" spc="270" dirty="0">
                <a:solidFill>
                  <a:schemeClr val="bg1"/>
                </a:solidFill>
                <a:latin typeface="MV Boli" panose="02000500030200090000" pitchFamily="2" charset="0"/>
                <a:cs typeface="MV Boli" panose="02000500030200090000" pitchFamily="2" charset="0"/>
              </a:rPr>
              <a:t> </a:t>
            </a:r>
            <a:r>
              <a:rPr sz="2000" spc="-204" dirty="0">
                <a:solidFill>
                  <a:schemeClr val="bg1"/>
                </a:solidFill>
                <a:latin typeface="MV Boli" panose="02000500030200090000" pitchFamily="2" charset="0"/>
                <a:cs typeface="MV Boli" panose="02000500030200090000" pitchFamily="2" charset="0"/>
              </a:rPr>
              <a:t>reports</a:t>
            </a:r>
            <a:endParaRPr sz="2000" dirty="0">
              <a:solidFill>
                <a:schemeClr val="bg1"/>
              </a:solidFill>
              <a:latin typeface="MV Boli" panose="02000500030200090000" pitchFamily="2" charset="0"/>
              <a:cs typeface="MV Boli" panose="02000500030200090000" pitchFamily="2" charset="0"/>
            </a:endParaRPr>
          </a:p>
          <a:p>
            <a:pPr lvl="1">
              <a:lnSpc>
                <a:spcPct val="100000"/>
              </a:lnSpc>
              <a:buFont typeface="Arial Black"/>
              <a:buAutoNum type="arabicParenR"/>
            </a:pPr>
            <a:endParaRPr lang="en-US" sz="1700" dirty="0" smtClean="0">
              <a:solidFill>
                <a:schemeClr val="bg1"/>
              </a:solidFill>
              <a:latin typeface="MV Boli" panose="02000500030200090000" pitchFamily="2" charset="0"/>
              <a:cs typeface="MV Boli" panose="02000500030200090000" pitchFamily="2" charset="0"/>
            </a:endParaRPr>
          </a:p>
          <a:p>
            <a:pPr lvl="1">
              <a:lnSpc>
                <a:spcPct val="100000"/>
              </a:lnSpc>
              <a:buFont typeface="Arial Black"/>
              <a:buAutoNum type="arabicParenR"/>
            </a:pPr>
            <a:endParaRPr lang="en-US" sz="1700" dirty="0">
              <a:solidFill>
                <a:schemeClr val="bg1"/>
              </a:solidFill>
              <a:latin typeface="MV Boli" panose="02000500030200090000" pitchFamily="2" charset="0"/>
              <a:cs typeface="MV Boli" panose="02000500030200090000" pitchFamily="2" charset="0"/>
            </a:endParaRPr>
          </a:p>
          <a:p>
            <a:pPr lvl="1">
              <a:lnSpc>
                <a:spcPct val="100000"/>
              </a:lnSpc>
              <a:buFont typeface="Arial Black"/>
              <a:buAutoNum type="arabicParenR"/>
            </a:pPr>
            <a:endParaRPr sz="1700" dirty="0">
              <a:solidFill>
                <a:schemeClr val="bg1"/>
              </a:solidFill>
              <a:latin typeface="MV Boli" panose="02000500030200090000" pitchFamily="2" charset="0"/>
              <a:cs typeface="MV Boli" panose="02000500030200090000" pitchFamily="2" charset="0"/>
            </a:endParaRPr>
          </a:p>
          <a:p>
            <a:pPr marL="12700" marR="5080" lvl="1" indent="447675">
              <a:lnSpc>
                <a:spcPct val="100000"/>
              </a:lnSpc>
              <a:spcBef>
                <a:spcPts val="5"/>
              </a:spcBef>
              <a:buAutoNum type="arabicParenR"/>
              <a:tabLst>
                <a:tab pos="680720" algn="l"/>
              </a:tabLst>
            </a:pPr>
            <a:r>
              <a:rPr sz="2000" spc="-210" dirty="0">
                <a:solidFill>
                  <a:schemeClr val="bg1"/>
                </a:solidFill>
                <a:latin typeface="MV Boli" panose="02000500030200090000" pitchFamily="2" charset="0"/>
                <a:cs typeface="MV Boli" panose="02000500030200090000" pitchFamily="2" charset="0"/>
              </a:rPr>
              <a:t>Identify </a:t>
            </a:r>
            <a:r>
              <a:rPr sz="2000" spc="-275" dirty="0">
                <a:solidFill>
                  <a:schemeClr val="bg1"/>
                </a:solidFill>
                <a:latin typeface="MV Boli" panose="02000500030200090000" pitchFamily="2" charset="0"/>
                <a:cs typeface="MV Boli" panose="02000500030200090000" pitchFamily="2" charset="0"/>
              </a:rPr>
              <a:t>which </a:t>
            </a:r>
            <a:r>
              <a:rPr sz="2000" spc="-225" dirty="0">
                <a:solidFill>
                  <a:schemeClr val="bg1"/>
                </a:solidFill>
                <a:latin typeface="MV Boli" panose="02000500030200090000" pitchFamily="2" charset="0"/>
                <a:cs typeface="MV Boli" panose="02000500030200090000" pitchFamily="2" charset="0"/>
              </a:rPr>
              <a:t>data </a:t>
            </a:r>
            <a:r>
              <a:rPr sz="2000" spc="-265" dirty="0">
                <a:solidFill>
                  <a:schemeClr val="bg1"/>
                </a:solidFill>
                <a:latin typeface="MV Boli" panose="02000500030200090000" pitchFamily="2" charset="0"/>
                <a:cs typeface="MV Boli" panose="02000500030200090000" pitchFamily="2" charset="0"/>
              </a:rPr>
              <a:t>items </a:t>
            </a:r>
            <a:r>
              <a:rPr sz="2000" spc="-185" dirty="0">
                <a:solidFill>
                  <a:schemeClr val="bg1"/>
                </a:solidFill>
                <a:latin typeface="MV Boli" panose="02000500030200090000" pitchFamily="2" charset="0"/>
                <a:cs typeface="MV Boli" panose="02000500030200090000" pitchFamily="2" charset="0"/>
              </a:rPr>
              <a:t>to </a:t>
            </a:r>
            <a:r>
              <a:rPr sz="2000" spc="-225" dirty="0">
                <a:solidFill>
                  <a:schemeClr val="bg1"/>
                </a:solidFill>
                <a:latin typeface="MV Boli" panose="02000500030200090000" pitchFamily="2" charset="0"/>
                <a:cs typeface="MV Boli" panose="02000500030200090000" pitchFamily="2" charset="0"/>
              </a:rPr>
              <a:t>display </a:t>
            </a:r>
            <a:r>
              <a:rPr sz="2000" spc="-150" dirty="0">
                <a:solidFill>
                  <a:schemeClr val="bg1"/>
                </a:solidFill>
                <a:latin typeface="MV Boli" panose="02000500030200090000" pitchFamily="2" charset="0"/>
                <a:cs typeface="MV Boli" panose="02000500030200090000" pitchFamily="2" charset="0"/>
              </a:rPr>
              <a:t>or  </a:t>
            </a:r>
            <a:r>
              <a:rPr sz="2000" spc="-265" dirty="0">
                <a:solidFill>
                  <a:schemeClr val="bg1"/>
                </a:solidFill>
                <a:latin typeface="MV Boli" panose="02000500030200090000" pitchFamily="2" charset="0"/>
                <a:cs typeface="MV Boli" panose="02000500030200090000" pitchFamily="2" charset="0"/>
              </a:rPr>
              <a:t>collect </a:t>
            </a:r>
            <a:r>
              <a:rPr sz="2000" spc="-160" dirty="0">
                <a:solidFill>
                  <a:schemeClr val="bg1"/>
                </a:solidFill>
                <a:latin typeface="MV Boli" panose="02000500030200090000" pitchFamily="2" charset="0"/>
                <a:cs typeface="MV Boli" panose="02000500030200090000" pitchFamily="2" charset="0"/>
              </a:rPr>
              <a:t>for </a:t>
            </a:r>
            <a:r>
              <a:rPr sz="2000" spc="-270" dirty="0">
                <a:solidFill>
                  <a:schemeClr val="bg1"/>
                </a:solidFill>
                <a:latin typeface="MV Boli" panose="02000500030200090000" pitchFamily="2" charset="0"/>
                <a:cs typeface="MV Boli" panose="02000500030200090000" pitchFamily="2" charset="0"/>
              </a:rPr>
              <a:t>each </a:t>
            </a:r>
            <a:r>
              <a:rPr sz="2000" spc="-175" dirty="0">
                <a:solidFill>
                  <a:schemeClr val="bg1"/>
                </a:solidFill>
                <a:latin typeface="MV Boli" panose="02000500030200090000" pitchFamily="2" charset="0"/>
                <a:cs typeface="MV Boli" panose="02000500030200090000" pitchFamily="2" charset="0"/>
              </a:rPr>
              <a:t>form </a:t>
            </a:r>
            <a:r>
              <a:rPr sz="2000" spc="-150" dirty="0">
                <a:solidFill>
                  <a:schemeClr val="bg1"/>
                </a:solidFill>
                <a:latin typeface="MV Boli" panose="02000500030200090000" pitchFamily="2" charset="0"/>
                <a:cs typeface="MV Boli" panose="02000500030200090000" pitchFamily="2" charset="0"/>
              </a:rPr>
              <a:t>or</a:t>
            </a:r>
            <a:r>
              <a:rPr sz="2000" spc="-390" dirty="0">
                <a:solidFill>
                  <a:schemeClr val="bg1"/>
                </a:solidFill>
                <a:latin typeface="MV Boli" panose="02000500030200090000" pitchFamily="2" charset="0"/>
                <a:cs typeface="MV Boli" panose="02000500030200090000" pitchFamily="2" charset="0"/>
              </a:rPr>
              <a:t> </a:t>
            </a:r>
            <a:r>
              <a:rPr sz="2000" spc="-175" dirty="0">
                <a:solidFill>
                  <a:schemeClr val="bg1"/>
                </a:solidFill>
                <a:latin typeface="MV Boli" panose="02000500030200090000" pitchFamily="2" charset="0"/>
                <a:cs typeface="MV Boli" panose="02000500030200090000" pitchFamily="2" charset="0"/>
              </a:rPr>
              <a:t>report</a:t>
            </a:r>
            <a:endParaRPr sz="2000" dirty="0">
              <a:solidFill>
                <a:schemeClr val="bg1"/>
              </a:solidFill>
              <a:latin typeface="MV Boli" panose="02000500030200090000" pitchFamily="2" charset="0"/>
              <a:cs typeface="MV Boli" panose="02000500030200090000" pitchFamily="2" charset="0"/>
            </a:endParaRPr>
          </a:p>
        </p:txBody>
      </p:sp>
      <p:sp>
        <p:nvSpPr>
          <p:cNvPr id="10" name="Flowchart: Process 9"/>
          <p:cNvSpPr/>
          <p:nvPr/>
        </p:nvSpPr>
        <p:spPr>
          <a:xfrm>
            <a:off x="1178312" y="100202"/>
            <a:ext cx="5222488" cy="866395"/>
          </a:xfrm>
          <a:prstGeom prst="flowChartProcess">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lin ang="10800000" scaled="1"/>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404040"/>
                </a:solidFill>
                <a:effectLst>
                  <a:outerShdw blurRad="38100" dist="38100" dir="2700000" algn="tl">
                    <a:srgbClr val="000000">
                      <a:alpha val="43137"/>
                    </a:srgbClr>
                  </a:outerShdw>
                </a:effectLst>
                <a:latin typeface="Yu Gothic Medium" panose="020B0500000000000000" pitchFamily="34" charset="-128"/>
                <a:ea typeface="Yu Gothic Medium" panose="020B0500000000000000" pitchFamily="34" charset="-128"/>
                <a:cs typeface="Helvetica" panose="020B0604020202020204" pitchFamily="34" charset="0"/>
              </a:rPr>
              <a:t>CASE Form &amp; Report Generator Tools</a:t>
            </a:r>
            <a:endParaRPr lang="en-US" sz="2400" b="1" dirty="0">
              <a:effectLst>
                <a:outerShdw blurRad="38100" dist="38100" dir="2700000" algn="tl">
                  <a:srgbClr val="000000">
                    <a:alpha val="43137"/>
                  </a:srgbClr>
                </a:outerShdw>
              </a:effectLst>
              <a:latin typeface="Yu Gothic Medium" panose="020B0500000000000000" pitchFamily="34" charset="-128"/>
              <a:ea typeface="Yu Gothic Medium" panose="020B0500000000000000" pitchFamily="34" charset="-128"/>
              <a:cs typeface="Helvetica" panose="020B0604020202020204" pitchFamily="34" charset="0"/>
            </a:endParaRPr>
          </a:p>
        </p:txBody>
      </p:sp>
      <p:grpSp>
        <p:nvGrpSpPr>
          <p:cNvPr id="5" name="object 2"/>
          <p:cNvGrpSpPr/>
          <p:nvPr/>
        </p:nvGrpSpPr>
        <p:grpSpPr>
          <a:xfrm>
            <a:off x="0" y="0"/>
            <a:ext cx="1104900" cy="830580"/>
            <a:chOff x="0" y="0"/>
            <a:chExt cx="1104900" cy="830580"/>
          </a:xfrm>
        </p:grpSpPr>
        <p:sp>
          <p:nvSpPr>
            <p:cNvPr id="6" name="object 3"/>
            <p:cNvSpPr/>
            <p:nvPr/>
          </p:nvSpPr>
          <p:spPr>
            <a:xfrm>
              <a:off x="0" y="0"/>
              <a:ext cx="916305" cy="830580"/>
            </a:xfrm>
            <a:custGeom>
              <a:avLst/>
              <a:gdLst/>
              <a:ahLst/>
              <a:cxnLst/>
              <a:rect l="l" t="t" r="r" b="b"/>
              <a:pathLst>
                <a:path w="916305" h="830580">
                  <a:moveTo>
                    <a:pt x="915999" y="0"/>
                  </a:moveTo>
                  <a:lnTo>
                    <a:pt x="0" y="0"/>
                  </a:lnTo>
                  <a:lnTo>
                    <a:pt x="0" y="830579"/>
                  </a:lnTo>
                  <a:lnTo>
                    <a:pt x="48886" y="829304"/>
                  </a:lnTo>
                  <a:lnTo>
                    <a:pt x="97109" y="825518"/>
                  </a:lnTo>
                  <a:lnTo>
                    <a:pt x="144603" y="819287"/>
                  </a:lnTo>
                  <a:lnTo>
                    <a:pt x="191305" y="810674"/>
                  </a:lnTo>
                  <a:lnTo>
                    <a:pt x="237152" y="799742"/>
                  </a:lnTo>
                  <a:lnTo>
                    <a:pt x="282080" y="786555"/>
                  </a:lnTo>
                  <a:lnTo>
                    <a:pt x="326025" y="771177"/>
                  </a:lnTo>
                  <a:lnTo>
                    <a:pt x="368923" y="753671"/>
                  </a:lnTo>
                  <a:lnTo>
                    <a:pt x="410712" y="734100"/>
                  </a:lnTo>
                  <a:lnTo>
                    <a:pt x="451327" y="712530"/>
                  </a:lnTo>
                  <a:lnTo>
                    <a:pt x="490705" y="689022"/>
                  </a:lnTo>
                  <a:lnTo>
                    <a:pt x="528782" y="663641"/>
                  </a:lnTo>
                  <a:lnTo>
                    <a:pt x="565495" y="636451"/>
                  </a:lnTo>
                  <a:lnTo>
                    <a:pt x="600780" y="607514"/>
                  </a:lnTo>
                  <a:lnTo>
                    <a:pt x="634573" y="576895"/>
                  </a:lnTo>
                  <a:lnTo>
                    <a:pt x="666811" y="544657"/>
                  </a:lnTo>
                  <a:lnTo>
                    <a:pt x="697430" y="510864"/>
                  </a:lnTo>
                  <a:lnTo>
                    <a:pt x="726367" y="475579"/>
                  </a:lnTo>
                  <a:lnTo>
                    <a:pt x="753557" y="438866"/>
                  </a:lnTo>
                  <a:lnTo>
                    <a:pt x="778938" y="400789"/>
                  </a:lnTo>
                  <a:lnTo>
                    <a:pt x="802446" y="361411"/>
                  </a:lnTo>
                  <a:lnTo>
                    <a:pt x="824016" y="320796"/>
                  </a:lnTo>
                  <a:lnTo>
                    <a:pt x="843587" y="279007"/>
                  </a:lnTo>
                  <a:lnTo>
                    <a:pt x="861093" y="236109"/>
                  </a:lnTo>
                  <a:lnTo>
                    <a:pt x="876471" y="192164"/>
                  </a:lnTo>
                  <a:lnTo>
                    <a:pt x="889658" y="147236"/>
                  </a:lnTo>
                  <a:lnTo>
                    <a:pt x="900590" y="101389"/>
                  </a:lnTo>
                  <a:lnTo>
                    <a:pt x="909203" y="54687"/>
                  </a:lnTo>
                  <a:lnTo>
                    <a:pt x="915434" y="7193"/>
                  </a:lnTo>
                  <a:lnTo>
                    <a:pt x="915999" y="0"/>
                  </a:lnTo>
                  <a:close/>
                </a:path>
              </a:pathLst>
            </a:custGeom>
            <a:solidFill>
              <a:srgbClr val="47A19F">
                <a:alpha val="70195"/>
              </a:srgbClr>
            </a:solidFill>
          </p:spPr>
          <p:txBody>
            <a:bodyPr wrap="square" lIns="0" tIns="0" rIns="0" bIns="0" rtlCol="0"/>
            <a:lstStyle/>
            <a:p>
              <a:endParaRPr/>
            </a:p>
          </p:txBody>
        </p:sp>
        <p:sp>
          <p:nvSpPr>
            <p:cNvPr id="8" name="object 4"/>
            <p:cNvSpPr/>
            <p:nvPr/>
          </p:nvSpPr>
          <p:spPr>
            <a:xfrm>
              <a:off x="326136" y="236220"/>
              <a:ext cx="594360" cy="594360"/>
            </a:xfrm>
            <a:custGeom>
              <a:avLst/>
              <a:gdLst/>
              <a:ahLst/>
              <a:cxnLst/>
              <a:rect l="l" t="t" r="r" b="b"/>
              <a:pathLst>
                <a:path w="594360" h="594360">
                  <a:moveTo>
                    <a:pt x="297180" y="0"/>
                  </a:moveTo>
                  <a:lnTo>
                    <a:pt x="248977" y="3890"/>
                  </a:lnTo>
                  <a:lnTo>
                    <a:pt x="203250" y="15154"/>
                  </a:lnTo>
                  <a:lnTo>
                    <a:pt x="160611" y="33179"/>
                  </a:lnTo>
                  <a:lnTo>
                    <a:pt x="121671" y="57351"/>
                  </a:lnTo>
                  <a:lnTo>
                    <a:pt x="87044" y="87058"/>
                  </a:lnTo>
                  <a:lnTo>
                    <a:pt x="57340" y="121688"/>
                  </a:lnTo>
                  <a:lnTo>
                    <a:pt x="33171" y="160628"/>
                  </a:lnTo>
                  <a:lnTo>
                    <a:pt x="15150" y="203265"/>
                  </a:lnTo>
                  <a:lnTo>
                    <a:pt x="3889" y="248986"/>
                  </a:lnTo>
                  <a:lnTo>
                    <a:pt x="0" y="297179"/>
                  </a:lnTo>
                  <a:lnTo>
                    <a:pt x="3889" y="345373"/>
                  </a:lnTo>
                  <a:lnTo>
                    <a:pt x="15150" y="391094"/>
                  </a:lnTo>
                  <a:lnTo>
                    <a:pt x="33171" y="433731"/>
                  </a:lnTo>
                  <a:lnTo>
                    <a:pt x="57340" y="472671"/>
                  </a:lnTo>
                  <a:lnTo>
                    <a:pt x="87044" y="507301"/>
                  </a:lnTo>
                  <a:lnTo>
                    <a:pt x="121671" y="537008"/>
                  </a:lnTo>
                  <a:lnTo>
                    <a:pt x="160611" y="561180"/>
                  </a:lnTo>
                  <a:lnTo>
                    <a:pt x="203250" y="579205"/>
                  </a:lnTo>
                  <a:lnTo>
                    <a:pt x="248977" y="590469"/>
                  </a:lnTo>
                  <a:lnTo>
                    <a:pt x="297180" y="594359"/>
                  </a:lnTo>
                  <a:lnTo>
                    <a:pt x="345382" y="590469"/>
                  </a:lnTo>
                  <a:lnTo>
                    <a:pt x="391109" y="579205"/>
                  </a:lnTo>
                  <a:lnTo>
                    <a:pt x="433748" y="561180"/>
                  </a:lnTo>
                  <a:lnTo>
                    <a:pt x="472688" y="537008"/>
                  </a:lnTo>
                  <a:lnTo>
                    <a:pt x="507315" y="507301"/>
                  </a:lnTo>
                  <a:lnTo>
                    <a:pt x="537019" y="472671"/>
                  </a:lnTo>
                  <a:lnTo>
                    <a:pt x="561188" y="433731"/>
                  </a:lnTo>
                  <a:lnTo>
                    <a:pt x="579209" y="391094"/>
                  </a:lnTo>
                  <a:lnTo>
                    <a:pt x="590470" y="345373"/>
                  </a:lnTo>
                  <a:lnTo>
                    <a:pt x="594360" y="297179"/>
                  </a:lnTo>
                  <a:lnTo>
                    <a:pt x="590470" y="248986"/>
                  </a:lnTo>
                  <a:lnTo>
                    <a:pt x="579209" y="203265"/>
                  </a:lnTo>
                  <a:lnTo>
                    <a:pt x="561188" y="160628"/>
                  </a:lnTo>
                  <a:lnTo>
                    <a:pt x="537019" y="121688"/>
                  </a:lnTo>
                  <a:lnTo>
                    <a:pt x="507315" y="87058"/>
                  </a:lnTo>
                  <a:lnTo>
                    <a:pt x="472688" y="57351"/>
                  </a:lnTo>
                  <a:lnTo>
                    <a:pt x="433748" y="33179"/>
                  </a:lnTo>
                  <a:lnTo>
                    <a:pt x="391109" y="15154"/>
                  </a:lnTo>
                  <a:lnTo>
                    <a:pt x="345382" y="3890"/>
                  </a:lnTo>
                  <a:lnTo>
                    <a:pt x="297180" y="0"/>
                  </a:lnTo>
                  <a:close/>
                </a:path>
              </a:pathLst>
            </a:custGeom>
            <a:solidFill>
              <a:srgbClr val="6C92C0">
                <a:alpha val="70195"/>
              </a:srgbClr>
            </a:solidFill>
          </p:spPr>
          <p:txBody>
            <a:bodyPr wrap="square" lIns="0" tIns="0" rIns="0" bIns="0" rtlCol="0"/>
            <a:lstStyle/>
            <a:p>
              <a:endParaRPr/>
            </a:p>
          </p:txBody>
        </p:sp>
        <p:sp>
          <p:nvSpPr>
            <p:cNvPr id="11" name="object 5"/>
            <p:cNvSpPr/>
            <p:nvPr/>
          </p:nvSpPr>
          <p:spPr>
            <a:xfrm>
              <a:off x="911352" y="246888"/>
              <a:ext cx="193547" cy="193548"/>
            </a:xfrm>
            <a:prstGeom prst="rect">
              <a:avLst/>
            </a:prstGeom>
            <a:blipFill>
              <a:blip r:embed="rId2" cstate="print"/>
              <a:stretch>
                <a:fillRect/>
              </a:stretch>
            </a:blipFill>
          </p:spPr>
          <p:txBody>
            <a:bodyPr wrap="square" lIns="0" tIns="0" rIns="0" bIns="0" rtlCol="0"/>
            <a:lstStyle/>
            <a:p>
              <a:endParaRPr/>
            </a:p>
          </p:txBody>
        </p:sp>
        <p:sp>
          <p:nvSpPr>
            <p:cNvPr id="12" name="object 6"/>
            <p:cNvSpPr/>
            <p:nvPr/>
          </p:nvSpPr>
          <p:spPr>
            <a:xfrm>
              <a:off x="752855" y="541019"/>
              <a:ext cx="254635" cy="289560"/>
            </a:xfrm>
            <a:custGeom>
              <a:avLst/>
              <a:gdLst/>
              <a:ahLst/>
              <a:cxnLst/>
              <a:rect l="l" t="t" r="r" b="b"/>
              <a:pathLst>
                <a:path w="254634" h="289559">
                  <a:moveTo>
                    <a:pt x="127253" y="0"/>
                  </a:moveTo>
                  <a:lnTo>
                    <a:pt x="87031" y="7376"/>
                  </a:lnTo>
                  <a:lnTo>
                    <a:pt x="52098" y="27919"/>
                  </a:lnTo>
                  <a:lnTo>
                    <a:pt x="24552" y="59253"/>
                  </a:lnTo>
                  <a:lnTo>
                    <a:pt x="6487" y="98999"/>
                  </a:lnTo>
                  <a:lnTo>
                    <a:pt x="0" y="144779"/>
                  </a:lnTo>
                  <a:lnTo>
                    <a:pt x="6487" y="190560"/>
                  </a:lnTo>
                  <a:lnTo>
                    <a:pt x="24552" y="230306"/>
                  </a:lnTo>
                  <a:lnTo>
                    <a:pt x="52098" y="261640"/>
                  </a:lnTo>
                  <a:lnTo>
                    <a:pt x="87031" y="282183"/>
                  </a:lnTo>
                  <a:lnTo>
                    <a:pt x="127253" y="289559"/>
                  </a:lnTo>
                  <a:lnTo>
                    <a:pt x="167476" y="282183"/>
                  </a:lnTo>
                  <a:lnTo>
                    <a:pt x="202409" y="261640"/>
                  </a:lnTo>
                  <a:lnTo>
                    <a:pt x="229955" y="230306"/>
                  </a:lnTo>
                  <a:lnTo>
                    <a:pt x="248020" y="190560"/>
                  </a:lnTo>
                  <a:lnTo>
                    <a:pt x="254507" y="144779"/>
                  </a:lnTo>
                  <a:lnTo>
                    <a:pt x="248020" y="98999"/>
                  </a:lnTo>
                  <a:lnTo>
                    <a:pt x="229955" y="59253"/>
                  </a:lnTo>
                  <a:lnTo>
                    <a:pt x="202409" y="27919"/>
                  </a:lnTo>
                  <a:lnTo>
                    <a:pt x="167476" y="7376"/>
                  </a:lnTo>
                  <a:lnTo>
                    <a:pt x="127253" y="0"/>
                  </a:lnTo>
                  <a:close/>
                </a:path>
              </a:pathLst>
            </a:custGeom>
            <a:solidFill>
              <a:srgbClr val="A3D5D4"/>
            </a:solidFill>
          </p:spPr>
          <p:txBody>
            <a:bodyPr wrap="square" lIns="0" tIns="0" rIns="0" bIns="0" rtlCol="0"/>
            <a:lstStyle/>
            <a:p>
              <a:endParaRPr/>
            </a:p>
          </p:txBody>
        </p:sp>
      </p:grpSp>
      <p:sp>
        <p:nvSpPr>
          <p:cNvPr id="13" name="object 8"/>
          <p:cNvSpPr/>
          <p:nvPr/>
        </p:nvSpPr>
        <p:spPr>
          <a:xfrm>
            <a:off x="946403" y="902208"/>
            <a:ext cx="192024" cy="19354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p:nvPr/>
        </p:nvSpPr>
        <p:spPr>
          <a:xfrm>
            <a:off x="68913" y="0"/>
            <a:ext cx="6553200" cy="990600"/>
          </a:xfrm>
          <a:prstGeom prst="roundRect">
            <a:avLst/>
          </a:prstGeom>
          <a:gradFill flip="none" rotWithShape="1">
            <a:gsLst>
              <a:gs pos="1000">
                <a:schemeClr val="bg1">
                  <a:tint val="66000"/>
                  <a:satMod val="160000"/>
                  <a:lumMod val="75000"/>
                  <a:alpha val="0"/>
                </a:schemeClr>
              </a:gs>
              <a:gs pos="67000">
                <a:schemeClr val="bg1">
                  <a:lumMod val="50000"/>
                  <a:tint val="44500"/>
                  <a:satMod val="160000"/>
                </a:schemeClr>
              </a:gs>
              <a:gs pos="100000">
                <a:schemeClr val="bg1">
                  <a:lumMod val="50000"/>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Advantages of the CASE approach</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821149"/>
            <a:ext cx="3124200" cy="2133600"/>
          </a:xfrm>
          <a:prstGeom prst="rect">
            <a:avLst/>
          </a:prstGeom>
          <a:ln>
            <a:noFill/>
          </a:ln>
          <a:effectLst>
            <a:softEdge rad="11250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821149"/>
            <a:ext cx="3429000" cy="2219325"/>
          </a:xfrm>
          <a:prstGeom prst="rect">
            <a:avLst/>
          </a:prstGeom>
          <a:ln>
            <a:noFill/>
          </a:ln>
          <a:effectLst>
            <a:softEdge rad="112500"/>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41" y="1581150"/>
            <a:ext cx="5086350" cy="2857500"/>
          </a:xfrm>
          <a:prstGeom prst="rect">
            <a:avLst/>
          </a:prstGeom>
          <a:ln>
            <a:noFill/>
          </a:ln>
          <a:effectLst>
            <a:softEdge rad="112500"/>
          </a:effectLst>
        </p:spPr>
      </p:pic>
      <p:sp>
        <p:nvSpPr>
          <p:cNvPr id="3" name="TextBox 2"/>
          <p:cNvSpPr txBox="1"/>
          <p:nvPr/>
        </p:nvSpPr>
        <p:spPr>
          <a:xfrm>
            <a:off x="3113306" y="1148372"/>
            <a:ext cx="3182731" cy="461665"/>
          </a:xfrm>
          <a:prstGeom prst="rect">
            <a:avLst/>
          </a:prstGeom>
          <a:noFill/>
        </p:spPr>
        <p:txBody>
          <a:bodyPr wrap="none" rtlCol="0">
            <a:spAutoFit/>
          </a:bodyPr>
          <a:lstStyle/>
          <a:p>
            <a:r>
              <a:rPr lang="en-US" sz="2400" dirty="0" smtClean="0">
                <a:solidFill>
                  <a:schemeClr val="bg1"/>
                </a:solidFill>
              </a:rPr>
              <a:t>Why is CASE important?</a:t>
            </a:r>
            <a:endParaRPr lang="en-US" sz="2400" dirty="0">
              <a:solidFill>
                <a:schemeClr val="bg1"/>
              </a:solidFill>
            </a:endParaRPr>
          </a:p>
        </p:txBody>
      </p:sp>
      <p:sp>
        <p:nvSpPr>
          <p:cNvPr id="5" name="TextBox 4"/>
          <p:cNvSpPr txBox="1"/>
          <p:nvPr/>
        </p:nvSpPr>
        <p:spPr>
          <a:xfrm>
            <a:off x="2645816" y="4600632"/>
            <a:ext cx="4580485" cy="369332"/>
          </a:xfrm>
          <a:prstGeom prst="rect">
            <a:avLst/>
          </a:prstGeom>
          <a:noFill/>
        </p:spPr>
        <p:txBody>
          <a:bodyPr wrap="none" rtlCol="0">
            <a:spAutoFit/>
          </a:bodyPr>
          <a:lstStyle/>
          <a:p>
            <a:r>
              <a:rPr lang="en-US">
                <a:solidFill>
                  <a:schemeClr val="bg1"/>
                </a:solidFill>
              </a:rPr>
              <a:t>CASE allows for rapid development of software</a:t>
            </a:r>
          </a:p>
        </p:txBody>
      </p:sp>
    </p:spTree>
    <p:extLst>
      <p:ext uri="{BB962C8B-B14F-4D97-AF65-F5344CB8AC3E}">
        <p14:creationId xmlns:p14="http://schemas.microsoft.com/office/powerpoint/2010/main" val="149372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Shape 285"/>
          <p:cNvSpPr/>
          <p:nvPr/>
        </p:nvSpPr>
        <p:spPr>
          <a:xfrm>
            <a:off x="3420704" y="1733550"/>
            <a:ext cx="1639719" cy="1502272"/>
          </a:xfrm>
          <a:prstGeom prst="ellipse">
            <a:avLst/>
          </a:prstGeom>
          <a:solidFill>
            <a:srgbClr val="3F3F3F"/>
          </a:solidFill>
          <a:ln w="19050">
            <a:noFill/>
            <a:prstDash val="lgDashDotDot"/>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286"/>
          <p:cNvSpPr/>
          <p:nvPr/>
        </p:nvSpPr>
        <p:spPr>
          <a:xfrm>
            <a:off x="3247213" y="1564142"/>
            <a:ext cx="1969225" cy="1856346"/>
          </a:xfrm>
          <a:prstGeom prst="ellipse">
            <a:avLst/>
          </a:prstGeom>
          <a:ln w="12700">
            <a:solidFill>
              <a:schemeClr val="bg1">
                <a:lumMod val="50000"/>
              </a:schemeClr>
            </a:solidFill>
            <a:prstDash val="sysDash"/>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287"/>
          <p:cNvSpPr/>
          <p:nvPr/>
        </p:nvSpPr>
        <p:spPr>
          <a:xfrm>
            <a:off x="5654074" y="3446915"/>
            <a:ext cx="692066" cy="627137"/>
          </a:xfrm>
          <a:prstGeom prst="ellipse">
            <a:avLst/>
          </a:prstGeom>
          <a:ln w="34925">
            <a:solidFill>
              <a:schemeClr val="accent3"/>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288"/>
          <p:cNvSpPr/>
          <p:nvPr/>
        </p:nvSpPr>
        <p:spPr>
          <a:xfrm>
            <a:off x="4838829" y="438150"/>
            <a:ext cx="623056" cy="570132"/>
          </a:xfrm>
          <a:prstGeom prst="ellipse">
            <a:avLst/>
          </a:prstGeom>
          <a:ln w="34925">
            <a:solidFill>
              <a:schemeClr val="accent6"/>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289"/>
          <p:cNvSpPr/>
          <p:nvPr/>
        </p:nvSpPr>
        <p:spPr>
          <a:xfrm>
            <a:off x="2300358" y="953983"/>
            <a:ext cx="681890" cy="610159"/>
          </a:xfrm>
          <a:prstGeom prst="ellipse">
            <a:avLst/>
          </a:prstGeom>
          <a:ln w="34925">
            <a:solidFill>
              <a:schemeClr val="accent4"/>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292"/>
          <p:cNvSpPr/>
          <p:nvPr/>
        </p:nvSpPr>
        <p:spPr>
          <a:xfrm rot="2048615">
            <a:off x="5017425" y="3479207"/>
            <a:ext cx="575846" cy="50342"/>
          </a:xfrm>
          <a:prstGeom prst="line">
            <a:avLst/>
          </a:prstGeom>
          <a:noFill/>
          <a:ln w="12700" cap="flat">
            <a:solidFill>
              <a:schemeClr val="bg1">
                <a:lumMod val="50000"/>
              </a:schemeClr>
            </a:solidFill>
            <a:prstDash val="sysDash"/>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63" name="Shape 293"/>
          <p:cNvSpPr/>
          <p:nvPr/>
        </p:nvSpPr>
        <p:spPr>
          <a:xfrm rot="2048615" flipV="1">
            <a:off x="2903391" y="1664256"/>
            <a:ext cx="504505" cy="45377"/>
          </a:xfrm>
          <a:prstGeom prst="line">
            <a:avLst/>
          </a:prstGeom>
          <a:noFill/>
          <a:ln w="12700" cap="flat">
            <a:solidFill>
              <a:schemeClr val="bg1">
                <a:lumMod val="50000"/>
              </a:schemeClr>
            </a:solidFill>
            <a:prstDash val="sysDash"/>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64" name="Shape 296"/>
          <p:cNvSpPr/>
          <p:nvPr/>
        </p:nvSpPr>
        <p:spPr>
          <a:xfrm rot="5400000">
            <a:off x="5491688" y="1933893"/>
            <a:ext cx="176607" cy="544381"/>
          </a:xfrm>
          <a:prstGeom prst="line">
            <a:avLst/>
          </a:prstGeom>
          <a:noFill/>
          <a:ln w="12700" cap="flat">
            <a:solidFill>
              <a:schemeClr val="bg1">
                <a:lumMod val="50000"/>
              </a:schemeClr>
            </a:solidFill>
            <a:prstDash val="sysDash"/>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65" name="Shape 299"/>
          <p:cNvSpPr/>
          <p:nvPr/>
        </p:nvSpPr>
        <p:spPr>
          <a:xfrm rot="8734454">
            <a:off x="2894295" y="3260465"/>
            <a:ext cx="496382" cy="101462"/>
          </a:xfrm>
          <a:prstGeom prst="line">
            <a:avLst/>
          </a:prstGeom>
          <a:noFill/>
          <a:ln w="12700" cap="flat">
            <a:solidFill>
              <a:schemeClr val="bg1">
                <a:lumMod val="50000"/>
              </a:schemeClr>
            </a:solidFill>
            <a:prstDash val="sysDash"/>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66" name="Shape 301"/>
          <p:cNvSpPr/>
          <p:nvPr/>
        </p:nvSpPr>
        <p:spPr>
          <a:xfrm>
            <a:off x="6076421" y="1656449"/>
            <a:ext cx="589080" cy="589621"/>
          </a:xfrm>
          <a:prstGeom prst="ellipse">
            <a:avLst/>
          </a:prstGeom>
          <a:ln w="34925">
            <a:solidFill>
              <a:schemeClr val="bg2"/>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302"/>
          <p:cNvSpPr/>
          <p:nvPr/>
        </p:nvSpPr>
        <p:spPr>
          <a:xfrm rot="2700000">
            <a:off x="2210743" y="3215647"/>
            <a:ext cx="627565" cy="680763"/>
          </a:xfrm>
          <a:prstGeom prst="ellipse">
            <a:avLst/>
          </a:prstGeom>
          <a:ln w="34925">
            <a:solidFill>
              <a:schemeClr val="accent2"/>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304"/>
          <p:cNvSpPr/>
          <p:nvPr/>
        </p:nvSpPr>
        <p:spPr>
          <a:xfrm>
            <a:off x="4087667" y="2303776"/>
            <a:ext cx="342904" cy="377078"/>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8" y="7855"/>
                  <a:pt x="5891" y="10053"/>
                  <a:pt x="5891" y="12764"/>
                </a:cubicBezTo>
                <a:cubicBezTo>
                  <a:pt x="5891" y="13643"/>
                  <a:pt x="6125" y="14467"/>
                  <a:pt x="6530" y="15181"/>
                </a:cubicBezTo>
                <a:cubicBezTo>
                  <a:pt x="6530" y="15181"/>
                  <a:pt x="7140" y="14181"/>
                  <a:pt x="7140" y="14181"/>
                </a:cubicBezTo>
                <a:close/>
                <a:moveTo>
                  <a:pt x="14460" y="11346"/>
                </a:moveTo>
                <a:cubicBezTo>
                  <a:pt x="14630" y="11787"/>
                  <a:pt x="14727" y="12263"/>
                  <a:pt x="14727" y="12764"/>
                </a:cubicBezTo>
                <a:cubicBezTo>
                  <a:pt x="14727" y="14932"/>
                  <a:pt x="12969" y="16691"/>
                  <a:pt x="10800" y="16691"/>
                </a:cubicBezTo>
                <a:cubicBezTo>
                  <a:pt x="10299"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6"/>
                  <a:pt x="14460" y="11346"/>
                </a:cubicBezTo>
                <a:close/>
                <a:moveTo>
                  <a:pt x="10453" y="12417"/>
                </a:moveTo>
                <a:cubicBezTo>
                  <a:pt x="10645" y="12225"/>
                  <a:pt x="10955" y="12225"/>
                  <a:pt x="11147" y="12417"/>
                </a:cubicBezTo>
                <a:cubicBezTo>
                  <a:pt x="11339" y="12608"/>
                  <a:pt x="11339" y="12919"/>
                  <a:pt x="11147" y="13111"/>
                </a:cubicBezTo>
                <a:cubicBezTo>
                  <a:pt x="10955" y="13302"/>
                  <a:pt x="10645" y="13302"/>
                  <a:pt x="10453" y="13111"/>
                </a:cubicBezTo>
                <a:cubicBezTo>
                  <a:pt x="10261" y="12919"/>
                  <a:pt x="10261" y="12608"/>
                  <a:pt x="10453" y="12417"/>
                </a:cubicBezTo>
                <a:moveTo>
                  <a:pt x="6144" y="17420"/>
                </a:moveTo>
                <a:lnTo>
                  <a:pt x="11842" y="13805"/>
                </a:lnTo>
                <a:lnTo>
                  <a:pt x="15456" y="8108"/>
                </a:lnTo>
                <a:lnTo>
                  <a:pt x="9759" y="11722"/>
                </a:lnTo>
                <a:cubicBezTo>
                  <a:pt x="9759" y="11722"/>
                  <a:pt x="6144" y="17420"/>
                  <a:pt x="6144" y="17420"/>
                </a:cubicBezTo>
                <a:close/>
              </a:path>
            </a:pathLst>
          </a:custGeom>
          <a:solidFill>
            <a:schemeClr val="bg1"/>
          </a:solidFill>
          <a:ln w="127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305"/>
          <p:cNvSpPr/>
          <p:nvPr/>
        </p:nvSpPr>
        <p:spPr>
          <a:xfrm>
            <a:off x="5819271" y="3565602"/>
            <a:ext cx="376879" cy="376714"/>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3"/>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306"/>
          <p:cNvSpPr/>
          <p:nvPr/>
        </p:nvSpPr>
        <p:spPr>
          <a:xfrm>
            <a:off x="6217626" y="1827495"/>
            <a:ext cx="283375" cy="24752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307"/>
          <p:cNvSpPr/>
          <p:nvPr/>
        </p:nvSpPr>
        <p:spPr>
          <a:xfrm>
            <a:off x="2354730" y="3414820"/>
            <a:ext cx="342135" cy="325704"/>
          </a:xfrm>
          <a:custGeom>
            <a:avLst/>
            <a:gdLst/>
            <a:ahLst/>
            <a:cxnLst>
              <a:cxn ang="0">
                <a:pos x="wd2" y="hd2"/>
              </a:cxn>
              <a:cxn ang="5400000">
                <a:pos x="wd2" y="hd2"/>
              </a:cxn>
              <a:cxn ang="10800000">
                <a:pos x="wd2" y="hd2"/>
              </a:cxn>
              <a:cxn ang="16200000">
                <a:pos x="wd2" y="hd2"/>
              </a:cxn>
            </a:cxnLst>
            <a:rect l="0" t="0" r="r" b="b"/>
            <a:pathLst>
              <a:path w="21600" h="21600" extrusionOk="0">
                <a:moveTo>
                  <a:pt x="14727" y="8836"/>
                </a:moveTo>
                <a:cubicBezTo>
                  <a:pt x="15812" y="8836"/>
                  <a:pt x="16691" y="9716"/>
                  <a:pt x="16691" y="10800"/>
                </a:cubicBezTo>
                <a:cubicBezTo>
                  <a:pt x="16691" y="11884"/>
                  <a:pt x="15812" y="12764"/>
                  <a:pt x="14727" y="12764"/>
                </a:cubicBezTo>
                <a:cubicBezTo>
                  <a:pt x="13643" y="12764"/>
                  <a:pt x="12764" y="11884"/>
                  <a:pt x="12764" y="10800"/>
                </a:cubicBezTo>
                <a:cubicBezTo>
                  <a:pt x="12764" y="9716"/>
                  <a:pt x="13643" y="8836"/>
                  <a:pt x="14727" y="8836"/>
                </a:cubicBezTo>
                <a:moveTo>
                  <a:pt x="14727" y="13745"/>
                </a:moveTo>
                <a:cubicBezTo>
                  <a:pt x="16354" y="13745"/>
                  <a:pt x="17673" y="12427"/>
                  <a:pt x="17673" y="10800"/>
                </a:cubicBezTo>
                <a:cubicBezTo>
                  <a:pt x="17673" y="9174"/>
                  <a:pt x="16354" y="7855"/>
                  <a:pt x="14727" y="7855"/>
                </a:cubicBezTo>
                <a:cubicBezTo>
                  <a:pt x="13100" y="7855"/>
                  <a:pt x="11782" y="9174"/>
                  <a:pt x="11782" y="10800"/>
                </a:cubicBezTo>
                <a:cubicBezTo>
                  <a:pt x="11782" y="12427"/>
                  <a:pt x="13100" y="13745"/>
                  <a:pt x="14727" y="13745"/>
                </a:cubicBezTo>
                <a:moveTo>
                  <a:pt x="6873" y="7308"/>
                </a:moveTo>
                <a:lnTo>
                  <a:pt x="8441" y="9818"/>
                </a:lnTo>
                <a:lnTo>
                  <a:pt x="5304" y="9818"/>
                </a:lnTo>
                <a:cubicBezTo>
                  <a:pt x="5304" y="9818"/>
                  <a:pt x="6873" y="7308"/>
                  <a:pt x="6873" y="7308"/>
                </a:cubicBezTo>
                <a:close/>
                <a:moveTo>
                  <a:pt x="4418" y="10800"/>
                </a:moveTo>
                <a:lnTo>
                  <a:pt x="9327" y="10800"/>
                </a:lnTo>
                <a:cubicBezTo>
                  <a:pt x="9598" y="10800"/>
                  <a:pt x="9818" y="10580"/>
                  <a:pt x="9818" y="10309"/>
                </a:cubicBezTo>
                <a:cubicBezTo>
                  <a:pt x="9818" y="10208"/>
                  <a:pt x="9780" y="10120"/>
                  <a:pt x="9728" y="10042"/>
                </a:cubicBezTo>
                <a:lnTo>
                  <a:pt x="9736" y="10037"/>
                </a:lnTo>
                <a:lnTo>
                  <a:pt x="7281" y="6110"/>
                </a:lnTo>
                <a:lnTo>
                  <a:pt x="7274" y="6114"/>
                </a:lnTo>
                <a:cubicBezTo>
                  <a:pt x="7185" y="5983"/>
                  <a:pt x="7043" y="5891"/>
                  <a:pt x="6873" y="5891"/>
                </a:cubicBezTo>
                <a:cubicBezTo>
                  <a:pt x="6702" y="5891"/>
                  <a:pt x="6560" y="5983"/>
                  <a:pt x="6472" y="6114"/>
                </a:cubicBezTo>
                <a:lnTo>
                  <a:pt x="6464" y="6110"/>
                </a:lnTo>
                <a:lnTo>
                  <a:pt x="4010" y="10037"/>
                </a:lnTo>
                <a:lnTo>
                  <a:pt x="4017" y="10042"/>
                </a:lnTo>
                <a:cubicBezTo>
                  <a:pt x="3965" y="10120"/>
                  <a:pt x="3927" y="10208"/>
                  <a:pt x="3927" y="10309"/>
                </a:cubicBezTo>
                <a:cubicBezTo>
                  <a:pt x="3927" y="10580"/>
                  <a:pt x="4147" y="10800"/>
                  <a:pt x="4418" y="10800"/>
                </a:cubicBezTo>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8" y="20851"/>
                  <a:pt x="7364" y="20974"/>
                  <a:pt x="7364" y="21109"/>
                </a:cubicBezTo>
                <a:cubicBezTo>
                  <a:pt x="7364" y="21380"/>
                  <a:pt x="7584" y="21600"/>
                  <a:pt x="7855" y="21600"/>
                </a:cubicBezTo>
                <a:cubicBezTo>
                  <a:pt x="7990" y="21600"/>
                  <a:pt x="8112" y="21545"/>
                  <a:pt x="8202" y="21456"/>
                </a:cubicBezTo>
                <a:lnTo>
                  <a:pt x="10800" y="18858"/>
                </a:lnTo>
                <a:lnTo>
                  <a:pt x="13398" y="21456"/>
                </a:lnTo>
                <a:cubicBezTo>
                  <a:pt x="13488" y="21545"/>
                  <a:pt x="13610" y="21600"/>
                  <a:pt x="13745" y="21600"/>
                </a:cubicBezTo>
                <a:cubicBezTo>
                  <a:pt x="14016"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308"/>
          <p:cNvSpPr/>
          <p:nvPr/>
        </p:nvSpPr>
        <p:spPr>
          <a:xfrm>
            <a:off x="2452779" y="1116915"/>
            <a:ext cx="366621" cy="298350"/>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309"/>
          <p:cNvSpPr/>
          <p:nvPr/>
        </p:nvSpPr>
        <p:spPr>
          <a:xfrm>
            <a:off x="4976421" y="582287"/>
            <a:ext cx="341087" cy="271121"/>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7"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TextBox 73"/>
          <p:cNvSpPr txBox="1"/>
          <p:nvPr/>
        </p:nvSpPr>
        <p:spPr>
          <a:xfrm>
            <a:off x="718158" y="1185932"/>
            <a:ext cx="1704801" cy="646331"/>
          </a:xfrm>
          <a:prstGeom prst="rect">
            <a:avLst/>
          </a:prstGeom>
          <a:noFill/>
        </p:spPr>
        <p:txBody>
          <a:bodyPr wrap="square" rtlCol="0">
            <a:spAutoFit/>
          </a:bodyPr>
          <a:lstStyle/>
          <a:p>
            <a:r>
              <a:rPr lang="en-US" dirty="0" smtClean="0">
                <a:solidFill>
                  <a:schemeClr val="bg1"/>
                </a:solidFill>
              </a:rPr>
              <a:t>Reduce </a:t>
            </a:r>
            <a:r>
              <a:rPr lang="vi-VN" dirty="0">
                <a:solidFill>
                  <a:schemeClr val="bg1"/>
                </a:solidFill>
              </a:rPr>
              <a:t>time and effort</a:t>
            </a:r>
            <a:endParaRPr lang="en-US" dirty="0">
              <a:solidFill>
                <a:schemeClr val="bg1"/>
              </a:solidFill>
            </a:endParaRPr>
          </a:p>
        </p:txBody>
      </p:sp>
      <p:sp>
        <p:nvSpPr>
          <p:cNvPr id="75" name="TextBox 74"/>
          <p:cNvSpPr txBox="1"/>
          <p:nvPr/>
        </p:nvSpPr>
        <p:spPr>
          <a:xfrm>
            <a:off x="5631955" y="484076"/>
            <a:ext cx="2600505" cy="369332"/>
          </a:xfrm>
          <a:prstGeom prst="rect">
            <a:avLst/>
          </a:prstGeom>
          <a:noFill/>
        </p:spPr>
        <p:txBody>
          <a:bodyPr wrap="square" rtlCol="0">
            <a:spAutoFit/>
          </a:bodyPr>
          <a:lstStyle/>
          <a:p>
            <a:r>
              <a:rPr lang="en-US" dirty="0" smtClean="0">
                <a:solidFill>
                  <a:schemeClr val="bg1"/>
                </a:solidFill>
              </a:rPr>
              <a:t>Collect data quickly</a:t>
            </a:r>
            <a:endParaRPr lang="en-US" dirty="0">
              <a:solidFill>
                <a:schemeClr val="bg1"/>
              </a:solidFill>
            </a:endParaRPr>
          </a:p>
        </p:txBody>
      </p:sp>
      <p:sp>
        <p:nvSpPr>
          <p:cNvPr id="76" name="TextBox 75"/>
          <p:cNvSpPr txBox="1"/>
          <p:nvPr/>
        </p:nvSpPr>
        <p:spPr>
          <a:xfrm>
            <a:off x="6627382" y="2040110"/>
            <a:ext cx="2430208" cy="369332"/>
          </a:xfrm>
          <a:prstGeom prst="rect">
            <a:avLst/>
          </a:prstGeom>
          <a:noFill/>
        </p:spPr>
        <p:txBody>
          <a:bodyPr wrap="square" rtlCol="0">
            <a:spAutoFit/>
          </a:bodyPr>
          <a:lstStyle/>
          <a:p>
            <a:r>
              <a:rPr lang="en-US" dirty="0">
                <a:solidFill>
                  <a:schemeClr val="bg1"/>
                </a:solidFill>
              </a:rPr>
              <a:t>S</a:t>
            </a:r>
            <a:r>
              <a:rPr lang="vi-VN" dirty="0" smtClean="0">
                <a:solidFill>
                  <a:schemeClr val="bg1"/>
                </a:solidFill>
              </a:rPr>
              <a:t>tandardization</a:t>
            </a:r>
            <a:r>
              <a:rPr lang="vi-VN" dirty="0"/>
              <a:t> </a:t>
            </a:r>
            <a:endParaRPr lang="en-US" dirty="0">
              <a:solidFill>
                <a:schemeClr val="bg1"/>
              </a:solidFill>
            </a:endParaRPr>
          </a:p>
        </p:txBody>
      </p:sp>
      <p:sp>
        <p:nvSpPr>
          <p:cNvPr id="77" name="TextBox 76"/>
          <p:cNvSpPr txBox="1"/>
          <p:nvPr/>
        </p:nvSpPr>
        <p:spPr>
          <a:xfrm>
            <a:off x="6423039" y="3961548"/>
            <a:ext cx="3053353" cy="369332"/>
          </a:xfrm>
          <a:prstGeom prst="rect">
            <a:avLst/>
          </a:prstGeom>
          <a:noFill/>
        </p:spPr>
        <p:txBody>
          <a:bodyPr wrap="square" rtlCol="0">
            <a:spAutoFit/>
          </a:bodyPr>
          <a:lstStyle/>
          <a:p>
            <a:r>
              <a:rPr lang="vi-VN" dirty="0">
                <a:solidFill>
                  <a:schemeClr val="bg1"/>
                </a:solidFill>
              </a:rPr>
              <a:t>Automatically</a:t>
            </a:r>
            <a:r>
              <a:rPr lang="vi-VN" dirty="0"/>
              <a:t> </a:t>
            </a:r>
            <a:endParaRPr lang="en-US" dirty="0">
              <a:solidFill>
                <a:schemeClr val="bg1"/>
              </a:solidFill>
            </a:endParaRPr>
          </a:p>
        </p:txBody>
      </p:sp>
      <p:sp>
        <p:nvSpPr>
          <p:cNvPr id="78" name="TextBox 77"/>
          <p:cNvSpPr txBox="1"/>
          <p:nvPr/>
        </p:nvSpPr>
        <p:spPr>
          <a:xfrm>
            <a:off x="1363657" y="3976348"/>
            <a:ext cx="2309793" cy="369332"/>
          </a:xfrm>
          <a:prstGeom prst="rect">
            <a:avLst/>
          </a:prstGeom>
          <a:noFill/>
        </p:spPr>
        <p:txBody>
          <a:bodyPr wrap="square" rtlCol="0">
            <a:spAutoFit/>
          </a:bodyPr>
          <a:lstStyle/>
          <a:p>
            <a:r>
              <a:rPr lang="en-US" dirty="0" smtClean="0">
                <a:solidFill>
                  <a:schemeClr val="bg1"/>
                </a:solidFill>
              </a:rPr>
              <a:t>Reusable</a:t>
            </a:r>
            <a:endParaRPr lang="en-US" dirty="0">
              <a:solidFill>
                <a:schemeClr val="bg1"/>
              </a:solidFill>
            </a:endParaRPr>
          </a:p>
        </p:txBody>
      </p:sp>
      <p:sp>
        <p:nvSpPr>
          <p:cNvPr id="79" name="Shape 296"/>
          <p:cNvSpPr/>
          <p:nvPr/>
        </p:nvSpPr>
        <p:spPr>
          <a:xfrm rot="5400000">
            <a:off x="4483024" y="1119081"/>
            <a:ext cx="374361" cy="370029"/>
          </a:xfrm>
          <a:prstGeom prst="line">
            <a:avLst/>
          </a:prstGeom>
          <a:noFill/>
          <a:ln w="12700" cap="flat">
            <a:solidFill>
              <a:schemeClr val="bg1">
                <a:lumMod val="50000"/>
              </a:schemeClr>
            </a:solidFill>
            <a:prstDash val="sysDash"/>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80" name="TextBox 79"/>
          <p:cNvSpPr txBox="1"/>
          <p:nvPr/>
        </p:nvSpPr>
        <p:spPr>
          <a:xfrm>
            <a:off x="3916563" y="1915666"/>
            <a:ext cx="1704801" cy="369332"/>
          </a:xfrm>
          <a:prstGeom prst="rect">
            <a:avLst/>
          </a:prstGeom>
          <a:noFill/>
        </p:spPr>
        <p:txBody>
          <a:bodyPr wrap="square" rtlCol="0">
            <a:spAutoFit/>
          </a:bodyPr>
          <a:lstStyle/>
          <a:p>
            <a:r>
              <a:rPr lang="en-US" dirty="0" smtClean="0">
                <a:solidFill>
                  <a:schemeClr val="bg1"/>
                </a:solidFill>
              </a:rPr>
              <a:t>CASE</a:t>
            </a:r>
            <a:endParaRPr lang="en-US" dirty="0">
              <a:solidFill>
                <a:schemeClr val="bg1"/>
              </a:solidFill>
            </a:endParaRPr>
          </a:p>
        </p:txBody>
      </p:sp>
      <p:grpSp>
        <p:nvGrpSpPr>
          <p:cNvPr id="81" name="object 2"/>
          <p:cNvGrpSpPr/>
          <p:nvPr/>
        </p:nvGrpSpPr>
        <p:grpSpPr>
          <a:xfrm>
            <a:off x="0" y="0"/>
            <a:ext cx="1104900" cy="830580"/>
            <a:chOff x="0" y="0"/>
            <a:chExt cx="1104900" cy="830580"/>
          </a:xfrm>
        </p:grpSpPr>
        <p:sp>
          <p:nvSpPr>
            <p:cNvPr id="82" name="object 3"/>
            <p:cNvSpPr/>
            <p:nvPr/>
          </p:nvSpPr>
          <p:spPr>
            <a:xfrm>
              <a:off x="0" y="0"/>
              <a:ext cx="916305" cy="830580"/>
            </a:xfrm>
            <a:custGeom>
              <a:avLst/>
              <a:gdLst/>
              <a:ahLst/>
              <a:cxnLst/>
              <a:rect l="l" t="t" r="r" b="b"/>
              <a:pathLst>
                <a:path w="916305" h="830580">
                  <a:moveTo>
                    <a:pt x="915999" y="0"/>
                  </a:moveTo>
                  <a:lnTo>
                    <a:pt x="0" y="0"/>
                  </a:lnTo>
                  <a:lnTo>
                    <a:pt x="0" y="830579"/>
                  </a:lnTo>
                  <a:lnTo>
                    <a:pt x="48886" y="829304"/>
                  </a:lnTo>
                  <a:lnTo>
                    <a:pt x="97109" y="825518"/>
                  </a:lnTo>
                  <a:lnTo>
                    <a:pt x="144603" y="819287"/>
                  </a:lnTo>
                  <a:lnTo>
                    <a:pt x="191305" y="810674"/>
                  </a:lnTo>
                  <a:lnTo>
                    <a:pt x="237152" y="799742"/>
                  </a:lnTo>
                  <a:lnTo>
                    <a:pt x="282080" y="786555"/>
                  </a:lnTo>
                  <a:lnTo>
                    <a:pt x="326025" y="771177"/>
                  </a:lnTo>
                  <a:lnTo>
                    <a:pt x="368923" y="753671"/>
                  </a:lnTo>
                  <a:lnTo>
                    <a:pt x="410712" y="734100"/>
                  </a:lnTo>
                  <a:lnTo>
                    <a:pt x="451327" y="712530"/>
                  </a:lnTo>
                  <a:lnTo>
                    <a:pt x="490705" y="689022"/>
                  </a:lnTo>
                  <a:lnTo>
                    <a:pt x="528782" y="663641"/>
                  </a:lnTo>
                  <a:lnTo>
                    <a:pt x="565495" y="636451"/>
                  </a:lnTo>
                  <a:lnTo>
                    <a:pt x="600780" y="607514"/>
                  </a:lnTo>
                  <a:lnTo>
                    <a:pt x="634573" y="576895"/>
                  </a:lnTo>
                  <a:lnTo>
                    <a:pt x="666811" y="544657"/>
                  </a:lnTo>
                  <a:lnTo>
                    <a:pt x="697430" y="510864"/>
                  </a:lnTo>
                  <a:lnTo>
                    <a:pt x="726367" y="475579"/>
                  </a:lnTo>
                  <a:lnTo>
                    <a:pt x="753557" y="438866"/>
                  </a:lnTo>
                  <a:lnTo>
                    <a:pt x="778938" y="400789"/>
                  </a:lnTo>
                  <a:lnTo>
                    <a:pt x="802446" y="361411"/>
                  </a:lnTo>
                  <a:lnTo>
                    <a:pt x="824016" y="320796"/>
                  </a:lnTo>
                  <a:lnTo>
                    <a:pt x="843587" y="279007"/>
                  </a:lnTo>
                  <a:lnTo>
                    <a:pt x="861093" y="236109"/>
                  </a:lnTo>
                  <a:lnTo>
                    <a:pt x="876471" y="192164"/>
                  </a:lnTo>
                  <a:lnTo>
                    <a:pt x="889658" y="147236"/>
                  </a:lnTo>
                  <a:lnTo>
                    <a:pt x="900590" y="101389"/>
                  </a:lnTo>
                  <a:lnTo>
                    <a:pt x="909203" y="54687"/>
                  </a:lnTo>
                  <a:lnTo>
                    <a:pt x="915434" y="7193"/>
                  </a:lnTo>
                  <a:lnTo>
                    <a:pt x="915999" y="0"/>
                  </a:lnTo>
                  <a:close/>
                </a:path>
              </a:pathLst>
            </a:custGeom>
            <a:solidFill>
              <a:srgbClr val="47A19F">
                <a:alpha val="70195"/>
              </a:srgbClr>
            </a:solidFill>
          </p:spPr>
          <p:txBody>
            <a:bodyPr wrap="square" lIns="0" tIns="0" rIns="0" bIns="0" rtlCol="0"/>
            <a:lstStyle/>
            <a:p>
              <a:endParaRPr/>
            </a:p>
          </p:txBody>
        </p:sp>
        <p:sp>
          <p:nvSpPr>
            <p:cNvPr id="83" name="object 4"/>
            <p:cNvSpPr/>
            <p:nvPr/>
          </p:nvSpPr>
          <p:spPr>
            <a:xfrm>
              <a:off x="326136" y="236220"/>
              <a:ext cx="594360" cy="594360"/>
            </a:xfrm>
            <a:custGeom>
              <a:avLst/>
              <a:gdLst/>
              <a:ahLst/>
              <a:cxnLst/>
              <a:rect l="l" t="t" r="r" b="b"/>
              <a:pathLst>
                <a:path w="594360" h="594360">
                  <a:moveTo>
                    <a:pt x="297180" y="0"/>
                  </a:moveTo>
                  <a:lnTo>
                    <a:pt x="248977" y="3890"/>
                  </a:lnTo>
                  <a:lnTo>
                    <a:pt x="203250" y="15154"/>
                  </a:lnTo>
                  <a:lnTo>
                    <a:pt x="160611" y="33179"/>
                  </a:lnTo>
                  <a:lnTo>
                    <a:pt x="121671" y="57351"/>
                  </a:lnTo>
                  <a:lnTo>
                    <a:pt x="87044" y="87058"/>
                  </a:lnTo>
                  <a:lnTo>
                    <a:pt x="57340" y="121688"/>
                  </a:lnTo>
                  <a:lnTo>
                    <a:pt x="33171" y="160628"/>
                  </a:lnTo>
                  <a:lnTo>
                    <a:pt x="15150" y="203265"/>
                  </a:lnTo>
                  <a:lnTo>
                    <a:pt x="3889" y="248986"/>
                  </a:lnTo>
                  <a:lnTo>
                    <a:pt x="0" y="297179"/>
                  </a:lnTo>
                  <a:lnTo>
                    <a:pt x="3889" y="345373"/>
                  </a:lnTo>
                  <a:lnTo>
                    <a:pt x="15150" y="391094"/>
                  </a:lnTo>
                  <a:lnTo>
                    <a:pt x="33171" y="433731"/>
                  </a:lnTo>
                  <a:lnTo>
                    <a:pt x="57340" y="472671"/>
                  </a:lnTo>
                  <a:lnTo>
                    <a:pt x="87044" y="507301"/>
                  </a:lnTo>
                  <a:lnTo>
                    <a:pt x="121671" y="537008"/>
                  </a:lnTo>
                  <a:lnTo>
                    <a:pt x="160611" y="561180"/>
                  </a:lnTo>
                  <a:lnTo>
                    <a:pt x="203250" y="579205"/>
                  </a:lnTo>
                  <a:lnTo>
                    <a:pt x="248977" y="590469"/>
                  </a:lnTo>
                  <a:lnTo>
                    <a:pt x="297180" y="594359"/>
                  </a:lnTo>
                  <a:lnTo>
                    <a:pt x="345382" y="590469"/>
                  </a:lnTo>
                  <a:lnTo>
                    <a:pt x="391109" y="579205"/>
                  </a:lnTo>
                  <a:lnTo>
                    <a:pt x="433748" y="561180"/>
                  </a:lnTo>
                  <a:lnTo>
                    <a:pt x="472688" y="537008"/>
                  </a:lnTo>
                  <a:lnTo>
                    <a:pt x="507315" y="507301"/>
                  </a:lnTo>
                  <a:lnTo>
                    <a:pt x="537019" y="472671"/>
                  </a:lnTo>
                  <a:lnTo>
                    <a:pt x="561188" y="433731"/>
                  </a:lnTo>
                  <a:lnTo>
                    <a:pt x="579209" y="391094"/>
                  </a:lnTo>
                  <a:lnTo>
                    <a:pt x="590470" y="345373"/>
                  </a:lnTo>
                  <a:lnTo>
                    <a:pt x="594360" y="297179"/>
                  </a:lnTo>
                  <a:lnTo>
                    <a:pt x="590470" y="248986"/>
                  </a:lnTo>
                  <a:lnTo>
                    <a:pt x="579209" y="203265"/>
                  </a:lnTo>
                  <a:lnTo>
                    <a:pt x="561188" y="160628"/>
                  </a:lnTo>
                  <a:lnTo>
                    <a:pt x="537019" y="121688"/>
                  </a:lnTo>
                  <a:lnTo>
                    <a:pt x="507315" y="87058"/>
                  </a:lnTo>
                  <a:lnTo>
                    <a:pt x="472688" y="57351"/>
                  </a:lnTo>
                  <a:lnTo>
                    <a:pt x="433748" y="33179"/>
                  </a:lnTo>
                  <a:lnTo>
                    <a:pt x="391109" y="15154"/>
                  </a:lnTo>
                  <a:lnTo>
                    <a:pt x="345382" y="3890"/>
                  </a:lnTo>
                  <a:lnTo>
                    <a:pt x="297180" y="0"/>
                  </a:lnTo>
                  <a:close/>
                </a:path>
              </a:pathLst>
            </a:custGeom>
            <a:solidFill>
              <a:srgbClr val="6C92C0">
                <a:alpha val="70195"/>
              </a:srgbClr>
            </a:solidFill>
          </p:spPr>
          <p:txBody>
            <a:bodyPr wrap="square" lIns="0" tIns="0" rIns="0" bIns="0" rtlCol="0"/>
            <a:lstStyle/>
            <a:p>
              <a:endParaRPr/>
            </a:p>
          </p:txBody>
        </p:sp>
        <p:sp>
          <p:nvSpPr>
            <p:cNvPr id="84" name="object 5"/>
            <p:cNvSpPr/>
            <p:nvPr/>
          </p:nvSpPr>
          <p:spPr>
            <a:xfrm>
              <a:off x="911352" y="246888"/>
              <a:ext cx="193547" cy="193548"/>
            </a:xfrm>
            <a:prstGeom prst="rect">
              <a:avLst/>
            </a:prstGeom>
            <a:blipFill>
              <a:blip r:embed="rId3" cstate="print"/>
              <a:stretch>
                <a:fillRect/>
              </a:stretch>
            </a:blipFill>
          </p:spPr>
          <p:txBody>
            <a:bodyPr wrap="square" lIns="0" tIns="0" rIns="0" bIns="0" rtlCol="0"/>
            <a:lstStyle/>
            <a:p>
              <a:endParaRPr/>
            </a:p>
          </p:txBody>
        </p:sp>
        <p:sp>
          <p:nvSpPr>
            <p:cNvPr id="85" name="object 6"/>
            <p:cNvSpPr/>
            <p:nvPr/>
          </p:nvSpPr>
          <p:spPr>
            <a:xfrm>
              <a:off x="752855" y="541019"/>
              <a:ext cx="254635" cy="289560"/>
            </a:xfrm>
            <a:custGeom>
              <a:avLst/>
              <a:gdLst/>
              <a:ahLst/>
              <a:cxnLst/>
              <a:rect l="l" t="t" r="r" b="b"/>
              <a:pathLst>
                <a:path w="254634" h="289559">
                  <a:moveTo>
                    <a:pt x="127253" y="0"/>
                  </a:moveTo>
                  <a:lnTo>
                    <a:pt x="87031" y="7376"/>
                  </a:lnTo>
                  <a:lnTo>
                    <a:pt x="52098" y="27919"/>
                  </a:lnTo>
                  <a:lnTo>
                    <a:pt x="24552" y="59253"/>
                  </a:lnTo>
                  <a:lnTo>
                    <a:pt x="6487" y="98999"/>
                  </a:lnTo>
                  <a:lnTo>
                    <a:pt x="0" y="144779"/>
                  </a:lnTo>
                  <a:lnTo>
                    <a:pt x="6487" y="190560"/>
                  </a:lnTo>
                  <a:lnTo>
                    <a:pt x="24552" y="230306"/>
                  </a:lnTo>
                  <a:lnTo>
                    <a:pt x="52098" y="261640"/>
                  </a:lnTo>
                  <a:lnTo>
                    <a:pt x="87031" y="282183"/>
                  </a:lnTo>
                  <a:lnTo>
                    <a:pt x="127253" y="289559"/>
                  </a:lnTo>
                  <a:lnTo>
                    <a:pt x="167476" y="282183"/>
                  </a:lnTo>
                  <a:lnTo>
                    <a:pt x="202409" y="261640"/>
                  </a:lnTo>
                  <a:lnTo>
                    <a:pt x="229955" y="230306"/>
                  </a:lnTo>
                  <a:lnTo>
                    <a:pt x="248020" y="190560"/>
                  </a:lnTo>
                  <a:lnTo>
                    <a:pt x="254507" y="144779"/>
                  </a:lnTo>
                  <a:lnTo>
                    <a:pt x="248020" y="98999"/>
                  </a:lnTo>
                  <a:lnTo>
                    <a:pt x="229955" y="59253"/>
                  </a:lnTo>
                  <a:lnTo>
                    <a:pt x="202409" y="27919"/>
                  </a:lnTo>
                  <a:lnTo>
                    <a:pt x="167476" y="7376"/>
                  </a:lnTo>
                  <a:lnTo>
                    <a:pt x="127253" y="0"/>
                  </a:lnTo>
                  <a:close/>
                </a:path>
              </a:pathLst>
            </a:custGeom>
            <a:solidFill>
              <a:srgbClr val="A3D5D4"/>
            </a:solidFill>
          </p:spPr>
          <p:txBody>
            <a:bodyPr wrap="square" lIns="0" tIns="0" rIns="0" bIns="0" rtlCol="0"/>
            <a:lstStyle/>
            <a:p>
              <a:endParaRPr/>
            </a:p>
          </p:txBody>
        </p:sp>
      </p:grpSp>
      <p:sp>
        <p:nvSpPr>
          <p:cNvPr id="86" name="object 8"/>
          <p:cNvSpPr/>
          <p:nvPr/>
        </p:nvSpPr>
        <p:spPr>
          <a:xfrm>
            <a:off x="946403" y="902208"/>
            <a:ext cx="192024" cy="19354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1064822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667000" y="2800350"/>
            <a:ext cx="2650490" cy="228268"/>
          </a:xfrm>
          <a:prstGeom prst="rect">
            <a:avLst/>
          </a:prstGeom>
        </p:spPr>
        <p:txBody>
          <a:bodyPr vert="horz" wrap="square" lIns="0" tIns="12700" rIns="0" bIns="0" rtlCol="0">
            <a:spAutoFit/>
          </a:bodyPr>
          <a:lstStyle/>
          <a:p>
            <a:pPr marL="12700">
              <a:lnSpc>
                <a:spcPct val="100000"/>
              </a:lnSpc>
              <a:spcBef>
                <a:spcPts val="100"/>
              </a:spcBef>
            </a:pPr>
            <a:endParaRPr sz="1400" dirty="0">
              <a:latin typeface="Arial"/>
              <a:cs typeface="Arial"/>
            </a:endParaRPr>
          </a:p>
        </p:txBody>
      </p:sp>
      <p:grpSp>
        <p:nvGrpSpPr>
          <p:cNvPr id="19" name="object 2"/>
          <p:cNvGrpSpPr/>
          <p:nvPr/>
        </p:nvGrpSpPr>
        <p:grpSpPr>
          <a:xfrm>
            <a:off x="210185" y="1578609"/>
            <a:ext cx="1841500" cy="1839595"/>
            <a:chOff x="1211580" y="1543811"/>
            <a:chExt cx="1841500" cy="1839595"/>
          </a:xfrm>
        </p:grpSpPr>
        <p:sp>
          <p:nvSpPr>
            <p:cNvPr id="20" name="object 3"/>
            <p:cNvSpPr/>
            <p:nvPr/>
          </p:nvSpPr>
          <p:spPr>
            <a:xfrm>
              <a:off x="1211580" y="1543811"/>
              <a:ext cx="1841500" cy="1839595"/>
            </a:xfrm>
            <a:custGeom>
              <a:avLst/>
              <a:gdLst/>
              <a:ahLst/>
              <a:cxnLst/>
              <a:rect l="l" t="t" r="r" b="b"/>
              <a:pathLst>
                <a:path w="1841500" h="1839595">
                  <a:moveTo>
                    <a:pt x="920495" y="0"/>
                  </a:moveTo>
                  <a:lnTo>
                    <a:pt x="871608" y="1274"/>
                  </a:lnTo>
                  <a:lnTo>
                    <a:pt x="823386" y="5056"/>
                  </a:lnTo>
                  <a:lnTo>
                    <a:pt x="775892" y="11282"/>
                  </a:lnTo>
                  <a:lnTo>
                    <a:pt x="729190" y="19887"/>
                  </a:lnTo>
                  <a:lnTo>
                    <a:pt x="683343" y="30809"/>
                  </a:lnTo>
                  <a:lnTo>
                    <a:pt x="638415" y="43984"/>
                  </a:lnTo>
                  <a:lnTo>
                    <a:pt x="594470" y="59349"/>
                  </a:lnTo>
                  <a:lnTo>
                    <a:pt x="551572" y="76839"/>
                  </a:lnTo>
                  <a:lnTo>
                    <a:pt x="509783" y="96392"/>
                  </a:lnTo>
                  <a:lnTo>
                    <a:pt x="469168" y="117943"/>
                  </a:lnTo>
                  <a:lnTo>
                    <a:pt x="429790" y="141430"/>
                  </a:lnTo>
                  <a:lnTo>
                    <a:pt x="391713" y="166789"/>
                  </a:lnTo>
                  <a:lnTo>
                    <a:pt x="355000" y="193955"/>
                  </a:lnTo>
                  <a:lnTo>
                    <a:pt x="319715" y="222867"/>
                  </a:lnTo>
                  <a:lnTo>
                    <a:pt x="285922" y="253460"/>
                  </a:lnTo>
                  <a:lnTo>
                    <a:pt x="253684" y="285670"/>
                  </a:lnTo>
                  <a:lnTo>
                    <a:pt x="223065" y="319434"/>
                  </a:lnTo>
                  <a:lnTo>
                    <a:pt x="194128" y="354689"/>
                  </a:lnTo>
                  <a:lnTo>
                    <a:pt x="166938" y="391371"/>
                  </a:lnTo>
                  <a:lnTo>
                    <a:pt x="141557" y="429416"/>
                  </a:lnTo>
                  <a:lnTo>
                    <a:pt x="118049" y="468762"/>
                  </a:lnTo>
                  <a:lnTo>
                    <a:pt x="96479" y="509344"/>
                  </a:lnTo>
                  <a:lnTo>
                    <a:pt x="76908" y="551098"/>
                  </a:lnTo>
                  <a:lnTo>
                    <a:pt x="59402" y="593962"/>
                  </a:lnTo>
                  <a:lnTo>
                    <a:pt x="44024" y="637872"/>
                  </a:lnTo>
                  <a:lnTo>
                    <a:pt x="30837" y="682764"/>
                  </a:lnTo>
                  <a:lnTo>
                    <a:pt x="19905" y="728574"/>
                  </a:lnTo>
                  <a:lnTo>
                    <a:pt x="11292" y="775240"/>
                  </a:lnTo>
                  <a:lnTo>
                    <a:pt x="5061" y="822698"/>
                  </a:lnTo>
                  <a:lnTo>
                    <a:pt x="1275" y="870883"/>
                  </a:lnTo>
                  <a:lnTo>
                    <a:pt x="0" y="919733"/>
                  </a:lnTo>
                  <a:lnTo>
                    <a:pt x="1275" y="968584"/>
                  </a:lnTo>
                  <a:lnTo>
                    <a:pt x="5061" y="1016769"/>
                  </a:lnTo>
                  <a:lnTo>
                    <a:pt x="11292" y="1064227"/>
                  </a:lnTo>
                  <a:lnTo>
                    <a:pt x="19905" y="1110893"/>
                  </a:lnTo>
                  <a:lnTo>
                    <a:pt x="30837" y="1156703"/>
                  </a:lnTo>
                  <a:lnTo>
                    <a:pt x="44024" y="1201595"/>
                  </a:lnTo>
                  <a:lnTo>
                    <a:pt x="59402" y="1245505"/>
                  </a:lnTo>
                  <a:lnTo>
                    <a:pt x="76908" y="1288369"/>
                  </a:lnTo>
                  <a:lnTo>
                    <a:pt x="96479" y="1330123"/>
                  </a:lnTo>
                  <a:lnTo>
                    <a:pt x="118049" y="1370705"/>
                  </a:lnTo>
                  <a:lnTo>
                    <a:pt x="141557" y="1410051"/>
                  </a:lnTo>
                  <a:lnTo>
                    <a:pt x="166938" y="1448096"/>
                  </a:lnTo>
                  <a:lnTo>
                    <a:pt x="194128" y="1484778"/>
                  </a:lnTo>
                  <a:lnTo>
                    <a:pt x="223065" y="1520033"/>
                  </a:lnTo>
                  <a:lnTo>
                    <a:pt x="253684" y="1553797"/>
                  </a:lnTo>
                  <a:lnTo>
                    <a:pt x="285922" y="1586007"/>
                  </a:lnTo>
                  <a:lnTo>
                    <a:pt x="319715" y="1616600"/>
                  </a:lnTo>
                  <a:lnTo>
                    <a:pt x="355000" y="1645512"/>
                  </a:lnTo>
                  <a:lnTo>
                    <a:pt x="391713" y="1672678"/>
                  </a:lnTo>
                  <a:lnTo>
                    <a:pt x="429790" y="1698037"/>
                  </a:lnTo>
                  <a:lnTo>
                    <a:pt x="469168" y="1721524"/>
                  </a:lnTo>
                  <a:lnTo>
                    <a:pt x="509783" y="1743075"/>
                  </a:lnTo>
                  <a:lnTo>
                    <a:pt x="551572" y="1762628"/>
                  </a:lnTo>
                  <a:lnTo>
                    <a:pt x="594470" y="1780118"/>
                  </a:lnTo>
                  <a:lnTo>
                    <a:pt x="638415" y="1795483"/>
                  </a:lnTo>
                  <a:lnTo>
                    <a:pt x="683343" y="1808658"/>
                  </a:lnTo>
                  <a:lnTo>
                    <a:pt x="729190" y="1819580"/>
                  </a:lnTo>
                  <a:lnTo>
                    <a:pt x="775892" y="1828185"/>
                  </a:lnTo>
                  <a:lnTo>
                    <a:pt x="823386" y="1834411"/>
                  </a:lnTo>
                  <a:lnTo>
                    <a:pt x="871608" y="1838193"/>
                  </a:lnTo>
                  <a:lnTo>
                    <a:pt x="920495" y="1839468"/>
                  </a:lnTo>
                  <a:lnTo>
                    <a:pt x="969383" y="1838193"/>
                  </a:lnTo>
                  <a:lnTo>
                    <a:pt x="1017605" y="1834411"/>
                  </a:lnTo>
                  <a:lnTo>
                    <a:pt x="1065099" y="1828185"/>
                  </a:lnTo>
                  <a:lnTo>
                    <a:pt x="1111801" y="1819580"/>
                  </a:lnTo>
                  <a:lnTo>
                    <a:pt x="1157648" y="1808658"/>
                  </a:lnTo>
                  <a:lnTo>
                    <a:pt x="1202576" y="1795483"/>
                  </a:lnTo>
                  <a:lnTo>
                    <a:pt x="1246521" y="1780118"/>
                  </a:lnTo>
                  <a:lnTo>
                    <a:pt x="1289419" y="1762628"/>
                  </a:lnTo>
                  <a:lnTo>
                    <a:pt x="1331208" y="1743075"/>
                  </a:lnTo>
                  <a:lnTo>
                    <a:pt x="1371823" y="1721524"/>
                  </a:lnTo>
                  <a:lnTo>
                    <a:pt x="1411201" y="1698037"/>
                  </a:lnTo>
                  <a:lnTo>
                    <a:pt x="1449278" y="1672678"/>
                  </a:lnTo>
                  <a:lnTo>
                    <a:pt x="1485991" y="1645512"/>
                  </a:lnTo>
                  <a:lnTo>
                    <a:pt x="1521276" y="1616600"/>
                  </a:lnTo>
                  <a:lnTo>
                    <a:pt x="1555069" y="1586007"/>
                  </a:lnTo>
                  <a:lnTo>
                    <a:pt x="1587307" y="1553797"/>
                  </a:lnTo>
                  <a:lnTo>
                    <a:pt x="1617926" y="1520033"/>
                  </a:lnTo>
                  <a:lnTo>
                    <a:pt x="1646863" y="1484778"/>
                  </a:lnTo>
                  <a:lnTo>
                    <a:pt x="1674053" y="1448096"/>
                  </a:lnTo>
                  <a:lnTo>
                    <a:pt x="1699434" y="1410051"/>
                  </a:lnTo>
                  <a:lnTo>
                    <a:pt x="1722942" y="1370705"/>
                  </a:lnTo>
                  <a:lnTo>
                    <a:pt x="1744512" y="1330123"/>
                  </a:lnTo>
                  <a:lnTo>
                    <a:pt x="1764083" y="1288369"/>
                  </a:lnTo>
                  <a:lnTo>
                    <a:pt x="1781589" y="1245505"/>
                  </a:lnTo>
                  <a:lnTo>
                    <a:pt x="1796967" y="1201595"/>
                  </a:lnTo>
                  <a:lnTo>
                    <a:pt x="1810154" y="1156703"/>
                  </a:lnTo>
                  <a:lnTo>
                    <a:pt x="1821086" y="1110893"/>
                  </a:lnTo>
                  <a:lnTo>
                    <a:pt x="1829699" y="1064227"/>
                  </a:lnTo>
                  <a:lnTo>
                    <a:pt x="1835930" y="1016769"/>
                  </a:lnTo>
                  <a:lnTo>
                    <a:pt x="1839716" y="968584"/>
                  </a:lnTo>
                  <a:lnTo>
                    <a:pt x="1840992" y="919733"/>
                  </a:lnTo>
                  <a:lnTo>
                    <a:pt x="1839716" y="870883"/>
                  </a:lnTo>
                  <a:lnTo>
                    <a:pt x="1835930" y="822698"/>
                  </a:lnTo>
                  <a:lnTo>
                    <a:pt x="1829699" y="775240"/>
                  </a:lnTo>
                  <a:lnTo>
                    <a:pt x="1821086" y="728574"/>
                  </a:lnTo>
                  <a:lnTo>
                    <a:pt x="1810154" y="682764"/>
                  </a:lnTo>
                  <a:lnTo>
                    <a:pt x="1796967" y="637872"/>
                  </a:lnTo>
                  <a:lnTo>
                    <a:pt x="1781589" y="593962"/>
                  </a:lnTo>
                  <a:lnTo>
                    <a:pt x="1764083" y="551098"/>
                  </a:lnTo>
                  <a:lnTo>
                    <a:pt x="1744512" y="509344"/>
                  </a:lnTo>
                  <a:lnTo>
                    <a:pt x="1722942" y="468762"/>
                  </a:lnTo>
                  <a:lnTo>
                    <a:pt x="1699434" y="429416"/>
                  </a:lnTo>
                  <a:lnTo>
                    <a:pt x="1674053" y="391371"/>
                  </a:lnTo>
                  <a:lnTo>
                    <a:pt x="1646863" y="354689"/>
                  </a:lnTo>
                  <a:lnTo>
                    <a:pt x="1617926" y="319434"/>
                  </a:lnTo>
                  <a:lnTo>
                    <a:pt x="1587307" y="285670"/>
                  </a:lnTo>
                  <a:lnTo>
                    <a:pt x="1555069" y="253460"/>
                  </a:lnTo>
                  <a:lnTo>
                    <a:pt x="1521276" y="222867"/>
                  </a:lnTo>
                  <a:lnTo>
                    <a:pt x="1485991" y="193955"/>
                  </a:lnTo>
                  <a:lnTo>
                    <a:pt x="1449278" y="166789"/>
                  </a:lnTo>
                  <a:lnTo>
                    <a:pt x="1411201" y="141430"/>
                  </a:lnTo>
                  <a:lnTo>
                    <a:pt x="1371823" y="117943"/>
                  </a:lnTo>
                  <a:lnTo>
                    <a:pt x="1331208" y="96392"/>
                  </a:lnTo>
                  <a:lnTo>
                    <a:pt x="1289419" y="76839"/>
                  </a:lnTo>
                  <a:lnTo>
                    <a:pt x="1246521" y="59349"/>
                  </a:lnTo>
                  <a:lnTo>
                    <a:pt x="1202576" y="43984"/>
                  </a:lnTo>
                  <a:lnTo>
                    <a:pt x="1157648" y="30809"/>
                  </a:lnTo>
                  <a:lnTo>
                    <a:pt x="1111801" y="19887"/>
                  </a:lnTo>
                  <a:lnTo>
                    <a:pt x="1065099" y="11282"/>
                  </a:lnTo>
                  <a:lnTo>
                    <a:pt x="1017605" y="5056"/>
                  </a:lnTo>
                  <a:lnTo>
                    <a:pt x="969383" y="1274"/>
                  </a:lnTo>
                  <a:lnTo>
                    <a:pt x="920495" y="0"/>
                  </a:lnTo>
                  <a:close/>
                </a:path>
              </a:pathLst>
            </a:custGeom>
            <a:solidFill>
              <a:srgbClr val="47A19F">
                <a:alpha val="70195"/>
              </a:srgbClr>
            </a:solidFill>
          </p:spPr>
          <p:txBody>
            <a:bodyPr wrap="square" lIns="0" tIns="0" rIns="0" bIns="0" rtlCol="0"/>
            <a:lstStyle/>
            <a:p>
              <a:endParaRPr/>
            </a:p>
          </p:txBody>
        </p:sp>
        <p:sp>
          <p:nvSpPr>
            <p:cNvPr id="21" name="object 4"/>
            <p:cNvSpPr/>
            <p:nvPr/>
          </p:nvSpPr>
          <p:spPr>
            <a:xfrm>
              <a:off x="2456688" y="2788919"/>
              <a:ext cx="596265" cy="594360"/>
            </a:xfrm>
            <a:custGeom>
              <a:avLst/>
              <a:gdLst/>
              <a:ahLst/>
              <a:cxnLst/>
              <a:rect l="l" t="t" r="r" b="b"/>
              <a:pathLst>
                <a:path w="596264" h="594360">
                  <a:moveTo>
                    <a:pt x="297942" y="0"/>
                  </a:moveTo>
                  <a:lnTo>
                    <a:pt x="249603" y="3890"/>
                  </a:lnTo>
                  <a:lnTo>
                    <a:pt x="203752" y="15154"/>
                  </a:lnTo>
                  <a:lnTo>
                    <a:pt x="161001" y="33179"/>
                  </a:lnTo>
                  <a:lnTo>
                    <a:pt x="121962" y="57351"/>
                  </a:lnTo>
                  <a:lnTo>
                    <a:pt x="87249" y="87058"/>
                  </a:lnTo>
                  <a:lnTo>
                    <a:pt x="57473" y="121688"/>
                  </a:lnTo>
                  <a:lnTo>
                    <a:pt x="33247" y="160628"/>
                  </a:lnTo>
                  <a:lnTo>
                    <a:pt x="15185" y="203265"/>
                  </a:lnTo>
                  <a:lnTo>
                    <a:pt x="3898" y="248986"/>
                  </a:lnTo>
                  <a:lnTo>
                    <a:pt x="0" y="297180"/>
                  </a:lnTo>
                  <a:lnTo>
                    <a:pt x="3898" y="345373"/>
                  </a:lnTo>
                  <a:lnTo>
                    <a:pt x="15185" y="391094"/>
                  </a:lnTo>
                  <a:lnTo>
                    <a:pt x="33247" y="433731"/>
                  </a:lnTo>
                  <a:lnTo>
                    <a:pt x="57473" y="472671"/>
                  </a:lnTo>
                  <a:lnTo>
                    <a:pt x="87248" y="507301"/>
                  </a:lnTo>
                  <a:lnTo>
                    <a:pt x="121962" y="537008"/>
                  </a:lnTo>
                  <a:lnTo>
                    <a:pt x="161001" y="561180"/>
                  </a:lnTo>
                  <a:lnTo>
                    <a:pt x="203752" y="579205"/>
                  </a:lnTo>
                  <a:lnTo>
                    <a:pt x="249603" y="590469"/>
                  </a:lnTo>
                  <a:lnTo>
                    <a:pt x="297942" y="594360"/>
                  </a:lnTo>
                  <a:lnTo>
                    <a:pt x="346280" y="590469"/>
                  </a:lnTo>
                  <a:lnTo>
                    <a:pt x="392131" y="579205"/>
                  </a:lnTo>
                  <a:lnTo>
                    <a:pt x="434882" y="561180"/>
                  </a:lnTo>
                  <a:lnTo>
                    <a:pt x="473921" y="537008"/>
                  </a:lnTo>
                  <a:lnTo>
                    <a:pt x="508635" y="507301"/>
                  </a:lnTo>
                  <a:lnTo>
                    <a:pt x="538410" y="472671"/>
                  </a:lnTo>
                  <a:lnTo>
                    <a:pt x="562636" y="433731"/>
                  </a:lnTo>
                  <a:lnTo>
                    <a:pt x="580698" y="391094"/>
                  </a:lnTo>
                  <a:lnTo>
                    <a:pt x="591985" y="345373"/>
                  </a:lnTo>
                  <a:lnTo>
                    <a:pt x="595884" y="297180"/>
                  </a:lnTo>
                  <a:lnTo>
                    <a:pt x="591985" y="248986"/>
                  </a:lnTo>
                  <a:lnTo>
                    <a:pt x="580698" y="203265"/>
                  </a:lnTo>
                  <a:lnTo>
                    <a:pt x="562636" y="160628"/>
                  </a:lnTo>
                  <a:lnTo>
                    <a:pt x="538410" y="121688"/>
                  </a:lnTo>
                  <a:lnTo>
                    <a:pt x="508635" y="87058"/>
                  </a:lnTo>
                  <a:lnTo>
                    <a:pt x="473921" y="57351"/>
                  </a:lnTo>
                  <a:lnTo>
                    <a:pt x="434882" y="33179"/>
                  </a:lnTo>
                  <a:lnTo>
                    <a:pt x="392131" y="15154"/>
                  </a:lnTo>
                  <a:lnTo>
                    <a:pt x="346280" y="3890"/>
                  </a:lnTo>
                  <a:lnTo>
                    <a:pt x="297942" y="0"/>
                  </a:lnTo>
                  <a:close/>
                </a:path>
              </a:pathLst>
            </a:custGeom>
            <a:solidFill>
              <a:srgbClr val="6C92C0">
                <a:alpha val="70195"/>
              </a:srgbClr>
            </a:solidFill>
          </p:spPr>
          <p:txBody>
            <a:bodyPr wrap="square" lIns="0" tIns="0" rIns="0" bIns="0" rtlCol="0"/>
            <a:lstStyle/>
            <a:p>
              <a:endParaRPr/>
            </a:p>
          </p:txBody>
        </p:sp>
        <p:sp>
          <p:nvSpPr>
            <p:cNvPr id="22" name="object 5"/>
            <p:cNvSpPr/>
            <p:nvPr/>
          </p:nvSpPr>
          <p:spPr>
            <a:xfrm>
              <a:off x="1627631" y="2104643"/>
              <a:ext cx="902207" cy="513588"/>
            </a:xfrm>
            <a:prstGeom prst="rect">
              <a:avLst/>
            </a:prstGeom>
            <a:blipFill>
              <a:blip r:embed="rId2" cstate="print"/>
              <a:stretch>
                <a:fillRect/>
              </a:stretch>
            </a:blipFill>
          </p:spPr>
          <p:txBody>
            <a:bodyPr wrap="square" lIns="0" tIns="0" rIns="0" bIns="0" rtlCol="0"/>
            <a:lstStyle/>
            <a:p>
              <a:endParaRPr/>
            </a:p>
          </p:txBody>
        </p:sp>
        <p:sp>
          <p:nvSpPr>
            <p:cNvPr id="23" name="object 6"/>
            <p:cNvSpPr/>
            <p:nvPr/>
          </p:nvSpPr>
          <p:spPr>
            <a:xfrm>
              <a:off x="2221991" y="2104643"/>
              <a:ext cx="431292" cy="513588"/>
            </a:xfrm>
            <a:prstGeom prst="rect">
              <a:avLst/>
            </a:prstGeom>
            <a:blipFill>
              <a:blip r:embed="rId3" cstate="print"/>
              <a:stretch>
                <a:fillRect/>
              </a:stretch>
            </a:blipFill>
          </p:spPr>
          <p:txBody>
            <a:bodyPr wrap="square" lIns="0" tIns="0" rIns="0" bIns="0" rtlCol="0"/>
            <a:lstStyle/>
            <a:p>
              <a:endParaRPr/>
            </a:p>
          </p:txBody>
        </p:sp>
      </p:grpSp>
      <p:sp>
        <p:nvSpPr>
          <p:cNvPr id="24" name="object 7"/>
          <p:cNvSpPr txBox="1"/>
          <p:nvPr/>
        </p:nvSpPr>
        <p:spPr>
          <a:xfrm>
            <a:off x="758062" y="2196211"/>
            <a:ext cx="743585" cy="299720"/>
          </a:xfrm>
          <a:prstGeom prst="rect">
            <a:avLst/>
          </a:prstGeom>
        </p:spPr>
        <p:txBody>
          <a:bodyPr vert="horz" wrap="square" lIns="0" tIns="12700" rIns="0" bIns="0" rtlCol="0">
            <a:spAutoFit/>
          </a:bodyPr>
          <a:lstStyle/>
          <a:p>
            <a:pPr marL="12700">
              <a:lnSpc>
                <a:spcPct val="100000"/>
              </a:lnSpc>
              <a:spcBef>
                <a:spcPts val="100"/>
              </a:spcBef>
            </a:pPr>
            <a:r>
              <a:rPr sz="1800" spc="-155" dirty="0">
                <a:solidFill>
                  <a:srgbClr val="FFFFFF"/>
                </a:solidFill>
                <a:latin typeface="Arial"/>
                <a:cs typeface="Arial"/>
              </a:rPr>
              <a:t>PART</a:t>
            </a:r>
            <a:r>
              <a:rPr sz="1800" spc="-90" dirty="0">
                <a:solidFill>
                  <a:srgbClr val="FFFFFF"/>
                </a:solidFill>
                <a:latin typeface="Arial"/>
                <a:cs typeface="Arial"/>
              </a:rPr>
              <a:t> </a:t>
            </a:r>
            <a:r>
              <a:rPr lang="en-US" spc="-35" dirty="0">
                <a:solidFill>
                  <a:srgbClr val="FFFFFF"/>
                </a:solidFill>
                <a:latin typeface="Arial"/>
                <a:cs typeface="Arial"/>
              </a:rPr>
              <a:t>5</a:t>
            </a:r>
            <a:endParaRPr sz="1800" dirty="0">
              <a:latin typeface="Arial"/>
              <a:cs typeface="Arial"/>
            </a:endParaRPr>
          </a:p>
        </p:txBody>
      </p:sp>
      <p:sp>
        <p:nvSpPr>
          <p:cNvPr id="25" name="object 9"/>
          <p:cNvSpPr/>
          <p:nvPr/>
        </p:nvSpPr>
        <p:spPr>
          <a:xfrm>
            <a:off x="2051177" y="3483609"/>
            <a:ext cx="192023" cy="192024"/>
          </a:xfrm>
          <a:prstGeom prst="rect">
            <a:avLst/>
          </a:prstGeom>
          <a:blipFill>
            <a:blip r:embed="rId4" cstate="print"/>
            <a:stretch>
              <a:fillRect/>
            </a:stretch>
          </a:blipFill>
        </p:spPr>
        <p:txBody>
          <a:bodyPr wrap="square" lIns="0" tIns="0" rIns="0" bIns="0" rtlCol="0"/>
          <a:lstStyle/>
          <a:p>
            <a:endParaRPr/>
          </a:p>
        </p:txBody>
      </p:sp>
      <p:grpSp>
        <p:nvGrpSpPr>
          <p:cNvPr id="26" name="object 10"/>
          <p:cNvGrpSpPr/>
          <p:nvPr/>
        </p:nvGrpSpPr>
        <p:grpSpPr>
          <a:xfrm>
            <a:off x="1857628" y="2826765"/>
            <a:ext cx="352425" cy="584200"/>
            <a:chOff x="2859023" y="2791967"/>
            <a:chExt cx="352425" cy="584200"/>
          </a:xfrm>
        </p:grpSpPr>
        <p:sp>
          <p:nvSpPr>
            <p:cNvPr id="27" name="object 11"/>
            <p:cNvSpPr/>
            <p:nvPr/>
          </p:nvSpPr>
          <p:spPr>
            <a:xfrm>
              <a:off x="3017519" y="2791967"/>
              <a:ext cx="193548" cy="193548"/>
            </a:xfrm>
            <a:prstGeom prst="rect">
              <a:avLst/>
            </a:prstGeom>
            <a:blipFill>
              <a:blip r:embed="rId5" cstate="print"/>
              <a:stretch>
                <a:fillRect/>
              </a:stretch>
            </a:blipFill>
          </p:spPr>
          <p:txBody>
            <a:bodyPr wrap="square" lIns="0" tIns="0" rIns="0" bIns="0" rtlCol="0"/>
            <a:lstStyle/>
            <a:p>
              <a:endParaRPr/>
            </a:p>
          </p:txBody>
        </p:sp>
        <p:sp>
          <p:nvSpPr>
            <p:cNvPr id="28" name="object 12"/>
            <p:cNvSpPr/>
            <p:nvPr/>
          </p:nvSpPr>
          <p:spPr>
            <a:xfrm>
              <a:off x="2859023" y="3086099"/>
              <a:ext cx="254635" cy="289560"/>
            </a:xfrm>
            <a:custGeom>
              <a:avLst/>
              <a:gdLst/>
              <a:ahLst/>
              <a:cxnLst/>
              <a:rect l="l" t="t" r="r" b="b"/>
              <a:pathLst>
                <a:path w="254635" h="289560">
                  <a:moveTo>
                    <a:pt x="127253" y="0"/>
                  </a:moveTo>
                  <a:lnTo>
                    <a:pt x="87050" y="7376"/>
                  </a:lnTo>
                  <a:lnTo>
                    <a:pt x="52120" y="27919"/>
                  </a:lnTo>
                  <a:lnTo>
                    <a:pt x="24566" y="59253"/>
                  </a:lnTo>
                  <a:lnTo>
                    <a:pt x="6492" y="98999"/>
                  </a:lnTo>
                  <a:lnTo>
                    <a:pt x="0" y="144780"/>
                  </a:lnTo>
                  <a:lnTo>
                    <a:pt x="6492" y="190560"/>
                  </a:lnTo>
                  <a:lnTo>
                    <a:pt x="24566" y="230306"/>
                  </a:lnTo>
                  <a:lnTo>
                    <a:pt x="52120" y="261640"/>
                  </a:lnTo>
                  <a:lnTo>
                    <a:pt x="87050" y="282183"/>
                  </a:lnTo>
                  <a:lnTo>
                    <a:pt x="127253" y="289560"/>
                  </a:lnTo>
                  <a:lnTo>
                    <a:pt x="167457" y="282183"/>
                  </a:lnTo>
                  <a:lnTo>
                    <a:pt x="202387" y="261640"/>
                  </a:lnTo>
                  <a:lnTo>
                    <a:pt x="229941" y="230306"/>
                  </a:lnTo>
                  <a:lnTo>
                    <a:pt x="248015" y="190560"/>
                  </a:lnTo>
                  <a:lnTo>
                    <a:pt x="254507" y="144780"/>
                  </a:lnTo>
                  <a:lnTo>
                    <a:pt x="248015" y="98999"/>
                  </a:lnTo>
                  <a:lnTo>
                    <a:pt x="229941" y="59253"/>
                  </a:lnTo>
                  <a:lnTo>
                    <a:pt x="202387" y="27919"/>
                  </a:lnTo>
                  <a:lnTo>
                    <a:pt x="167457" y="7376"/>
                  </a:lnTo>
                  <a:lnTo>
                    <a:pt x="127253" y="0"/>
                  </a:lnTo>
                  <a:close/>
                </a:path>
              </a:pathLst>
            </a:custGeom>
            <a:solidFill>
              <a:srgbClr val="A3D5D4"/>
            </a:solidFill>
          </p:spPr>
          <p:txBody>
            <a:bodyPr wrap="square" lIns="0" tIns="0" rIns="0" bIns="0" rtlCol="0"/>
            <a:lstStyle/>
            <a:p>
              <a:endParaRPr/>
            </a:p>
          </p:txBody>
        </p:sp>
      </p:grpSp>
      <p:graphicFrame>
        <p:nvGraphicFramePr>
          <p:cNvPr id="8" name="Diagram 7"/>
          <p:cNvGraphicFramePr/>
          <p:nvPr>
            <p:extLst>
              <p:ext uri="{D42A27DB-BD31-4B8C-83A1-F6EECF244321}">
                <p14:modId xmlns:p14="http://schemas.microsoft.com/office/powerpoint/2010/main" val="3839715457"/>
              </p:ext>
            </p:extLst>
          </p:nvPr>
        </p:nvGraphicFramePr>
        <p:xfrm>
          <a:off x="2824987" y="891539"/>
          <a:ext cx="6096000"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hape 642"/>
          <p:cNvSpPr/>
          <p:nvPr/>
        </p:nvSpPr>
        <p:spPr>
          <a:xfrm>
            <a:off x="685800" y="1200150"/>
            <a:ext cx="3352800" cy="2514600"/>
          </a:xfrm>
          <a:prstGeom prst="rect">
            <a:avLst/>
          </a:prstGeom>
          <a:blipFill>
            <a:blip r:embed="rId3"/>
            <a:srcRect/>
            <a:stretch>
              <a:fillRect l="-472" r="-472"/>
            </a:stretch>
          </a:blipFill>
          <a:ln w="12700">
            <a:miter lim="400000"/>
          </a:ln>
        </p:spPr>
        <p:txBody>
          <a:bodyPr lIns="50800" tIns="50800" rIns="50800" bIns="50800" anchor="ctr"/>
          <a:lstStyle/>
          <a:p>
            <a:pPr defTabSz="584200">
              <a:lnSpc>
                <a:spcPct val="110000"/>
              </a:lnSpc>
              <a:defRPr sz="24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 name="Shape 654"/>
          <p:cNvSpPr/>
          <p:nvPr/>
        </p:nvSpPr>
        <p:spPr>
          <a:xfrm>
            <a:off x="1828800" y="1733550"/>
            <a:ext cx="990600" cy="914400"/>
          </a:xfrm>
          <a:prstGeom prst="ellipse">
            <a:avLst/>
          </a:prstGeom>
          <a:solidFill>
            <a:schemeClr val="tx1"/>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 name="Shape 655"/>
          <p:cNvSpPr/>
          <p:nvPr/>
        </p:nvSpPr>
        <p:spPr>
          <a:xfrm>
            <a:off x="1947022" y="2010308"/>
            <a:ext cx="345791" cy="505098"/>
          </a:xfrm>
          <a:custGeom>
            <a:avLst/>
            <a:gdLst/>
            <a:ahLst/>
            <a:cxnLst>
              <a:cxn ang="0">
                <a:pos x="wd2" y="hd2"/>
              </a:cxn>
              <a:cxn ang="5400000">
                <a:pos x="wd2" y="hd2"/>
              </a:cxn>
              <a:cxn ang="10800000">
                <a:pos x="wd2" y="hd2"/>
              </a:cxn>
              <a:cxn ang="16200000">
                <a:pos x="wd2" y="hd2"/>
              </a:cxn>
            </a:cxnLst>
            <a:rect l="0" t="0" r="r" b="b"/>
            <a:pathLst>
              <a:path w="20167" h="20674" extrusionOk="0">
                <a:moveTo>
                  <a:pt x="19730" y="15846"/>
                </a:moveTo>
                <a:cubicBezTo>
                  <a:pt x="20884" y="17547"/>
                  <a:pt x="19675" y="19548"/>
                  <a:pt x="17044" y="20294"/>
                </a:cubicBezTo>
                <a:lnTo>
                  <a:pt x="16702" y="20391"/>
                </a:lnTo>
                <a:cubicBezTo>
                  <a:pt x="14071" y="21137"/>
                  <a:pt x="10973" y="20356"/>
                  <a:pt x="9820" y="18655"/>
                </a:cubicBezTo>
                <a:lnTo>
                  <a:pt x="438" y="4828"/>
                </a:lnTo>
                <a:cubicBezTo>
                  <a:pt x="-716" y="3127"/>
                  <a:pt x="493" y="1126"/>
                  <a:pt x="3124" y="380"/>
                </a:cubicBezTo>
                <a:lnTo>
                  <a:pt x="3466" y="283"/>
                </a:lnTo>
                <a:cubicBezTo>
                  <a:pt x="6097" y="-463"/>
                  <a:pt x="9194" y="318"/>
                  <a:pt x="10348" y="2019"/>
                </a:cubicBezTo>
                <a:cubicBezTo>
                  <a:pt x="10348" y="2019"/>
                  <a:pt x="19730" y="15846"/>
                  <a:pt x="19730" y="15846"/>
                </a:cubicBezTo>
                <a:close/>
              </a:path>
            </a:pathLst>
          </a:custGeom>
          <a:solidFill>
            <a:srgbClr val="66CC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 name="Shape 656"/>
          <p:cNvSpPr/>
          <p:nvPr/>
        </p:nvSpPr>
        <p:spPr>
          <a:xfrm>
            <a:off x="2210314" y="1941867"/>
            <a:ext cx="345792" cy="505098"/>
          </a:xfrm>
          <a:custGeom>
            <a:avLst/>
            <a:gdLst/>
            <a:ahLst/>
            <a:cxnLst>
              <a:cxn ang="0">
                <a:pos x="wd2" y="hd2"/>
              </a:cxn>
              <a:cxn ang="5400000">
                <a:pos x="wd2" y="hd2"/>
              </a:cxn>
              <a:cxn ang="10800000">
                <a:pos x="wd2" y="hd2"/>
              </a:cxn>
              <a:cxn ang="16200000">
                <a:pos x="wd2" y="hd2"/>
              </a:cxn>
            </a:cxnLst>
            <a:rect l="0" t="0" r="r" b="b"/>
            <a:pathLst>
              <a:path w="20167" h="20674" extrusionOk="0">
                <a:moveTo>
                  <a:pt x="19730" y="15846"/>
                </a:moveTo>
                <a:cubicBezTo>
                  <a:pt x="20884" y="17547"/>
                  <a:pt x="19675" y="19548"/>
                  <a:pt x="17044" y="20294"/>
                </a:cubicBezTo>
                <a:lnTo>
                  <a:pt x="16702" y="20391"/>
                </a:lnTo>
                <a:cubicBezTo>
                  <a:pt x="14071" y="21137"/>
                  <a:pt x="10973" y="20356"/>
                  <a:pt x="9820" y="18655"/>
                </a:cubicBezTo>
                <a:lnTo>
                  <a:pt x="438" y="4828"/>
                </a:lnTo>
                <a:cubicBezTo>
                  <a:pt x="-716" y="3127"/>
                  <a:pt x="493" y="1126"/>
                  <a:pt x="3124" y="380"/>
                </a:cubicBezTo>
                <a:lnTo>
                  <a:pt x="3466" y="283"/>
                </a:lnTo>
                <a:cubicBezTo>
                  <a:pt x="6097" y="-463"/>
                  <a:pt x="9194" y="318"/>
                  <a:pt x="10348" y="2019"/>
                </a:cubicBezTo>
                <a:cubicBezTo>
                  <a:pt x="10348" y="2019"/>
                  <a:pt x="19730" y="15846"/>
                  <a:pt x="19730" y="15846"/>
                </a:cubicBezTo>
                <a:close/>
              </a:path>
            </a:pathLst>
          </a:custGeom>
          <a:solidFill>
            <a:srgbClr val="FFFF00"/>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 name="Shape 657"/>
          <p:cNvSpPr/>
          <p:nvPr/>
        </p:nvSpPr>
        <p:spPr>
          <a:xfrm>
            <a:off x="2461885" y="1898784"/>
            <a:ext cx="188440" cy="284255"/>
          </a:xfrm>
          <a:custGeom>
            <a:avLst/>
            <a:gdLst/>
            <a:ahLst/>
            <a:cxnLst>
              <a:cxn ang="0">
                <a:pos x="wd2" y="hd2"/>
              </a:cxn>
              <a:cxn ang="5400000">
                <a:pos x="wd2" y="hd2"/>
              </a:cxn>
              <a:cxn ang="10800000">
                <a:pos x="wd2" y="hd2"/>
              </a:cxn>
              <a:cxn ang="16200000">
                <a:pos x="wd2" y="hd2"/>
              </a:cxn>
            </a:cxnLst>
            <a:rect l="0" t="0" r="r" b="b"/>
            <a:pathLst>
              <a:path w="21600" h="21600" extrusionOk="0">
                <a:moveTo>
                  <a:pt x="21600" y="2577"/>
                </a:moveTo>
                <a:cubicBezTo>
                  <a:pt x="14648" y="4547"/>
                  <a:pt x="10800" y="7048"/>
                  <a:pt x="10800" y="9928"/>
                </a:cubicBezTo>
                <a:cubicBezTo>
                  <a:pt x="10800" y="12733"/>
                  <a:pt x="14400" y="14703"/>
                  <a:pt x="19614" y="15309"/>
                </a:cubicBezTo>
                <a:cubicBezTo>
                  <a:pt x="20235" y="15385"/>
                  <a:pt x="21476" y="16219"/>
                  <a:pt x="21476" y="18038"/>
                </a:cubicBezTo>
                <a:cubicBezTo>
                  <a:pt x="21476" y="20160"/>
                  <a:pt x="17752" y="21600"/>
                  <a:pt x="14400" y="21600"/>
                </a:cubicBezTo>
                <a:lnTo>
                  <a:pt x="14276" y="21600"/>
                </a:lnTo>
                <a:cubicBezTo>
                  <a:pt x="7945" y="21600"/>
                  <a:pt x="0" y="18114"/>
                  <a:pt x="0" y="12278"/>
                </a:cubicBezTo>
                <a:cubicBezTo>
                  <a:pt x="0" y="5457"/>
                  <a:pt x="10179" y="1592"/>
                  <a:pt x="19862" y="0"/>
                </a:cubicBezTo>
                <a:cubicBezTo>
                  <a:pt x="19862" y="0"/>
                  <a:pt x="21600" y="2577"/>
                  <a:pt x="21600" y="2577"/>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 name="Rounded Rectangle 1"/>
          <p:cNvSpPr/>
          <p:nvPr/>
        </p:nvSpPr>
        <p:spPr>
          <a:xfrm>
            <a:off x="6148715" y="720959"/>
            <a:ext cx="2133600" cy="1003434"/>
          </a:xfrm>
          <a:prstGeom prst="roundRect">
            <a:avLst/>
          </a:prstGeom>
          <a:gradFill flip="none" rotWithShape="1">
            <a:gsLst>
              <a:gs pos="0">
                <a:srgbClr val="66FF33">
                  <a:shade val="30000"/>
                  <a:satMod val="115000"/>
                </a:srgbClr>
              </a:gs>
              <a:gs pos="50000">
                <a:srgbClr val="66FF33">
                  <a:shade val="67500"/>
                  <a:satMod val="115000"/>
                </a:srgbClr>
              </a:gs>
              <a:gs pos="100000">
                <a:srgbClr val="66FF33">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oper Black" panose="0208090404030B020404" pitchFamily="18" charset="0"/>
              </a:rPr>
              <a:t>Traditional System Development Methods</a:t>
            </a:r>
            <a:endParaRPr lang="en-US" sz="1400" dirty="0">
              <a:solidFill>
                <a:schemeClr val="tx1"/>
              </a:solidFill>
              <a:latin typeface="Cooper Black" panose="0208090404030B020404" pitchFamily="18" charset="0"/>
            </a:endParaRPr>
          </a:p>
        </p:txBody>
      </p:sp>
      <p:sp>
        <p:nvSpPr>
          <p:cNvPr id="54" name="Double Bracket 53"/>
          <p:cNvSpPr/>
          <p:nvPr/>
        </p:nvSpPr>
        <p:spPr>
          <a:xfrm>
            <a:off x="5920115" y="536876"/>
            <a:ext cx="2590800" cy="1371600"/>
          </a:xfrm>
          <a:prstGeom prst="bracketPair">
            <a:avLst/>
          </a:prstGeom>
          <a:ln>
            <a:solidFill>
              <a:srgbClr val="66FF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ounded Rectangle 54"/>
          <p:cNvSpPr/>
          <p:nvPr/>
        </p:nvSpPr>
        <p:spPr>
          <a:xfrm>
            <a:off x="6295370" y="2402154"/>
            <a:ext cx="2133600" cy="1003434"/>
          </a:xfrm>
          <a:prstGeom prst="roundRect">
            <a:avLst/>
          </a:prstGeom>
          <a:gradFill flip="none" rotWithShape="1">
            <a:gsLst>
              <a:gs pos="0">
                <a:srgbClr val="66FF33">
                  <a:shade val="30000"/>
                  <a:satMod val="115000"/>
                </a:srgbClr>
              </a:gs>
              <a:gs pos="50000">
                <a:srgbClr val="66FF33">
                  <a:shade val="67500"/>
                  <a:satMod val="115000"/>
                </a:srgbClr>
              </a:gs>
              <a:gs pos="100000">
                <a:srgbClr val="66FF33">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oper Black" panose="0208090404030B020404" pitchFamily="18" charset="0"/>
              </a:rPr>
              <a:t>Technology Dependence Problems</a:t>
            </a:r>
            <a:endParaRPr lang="en-US" sz="1400" dirty="0">
              <a:solidFill>
                <a:schemeClr val="tx1"/>
              </a:solidFill>
              <a:latin typeface="Cooper Black" panose="0208090404030B020404" pitchFamily="18" charset="0"/>
            </a:endParaRPr>
          </a:p>
        </p:txBody>
      </p:sp>
      <p:sp>
        <p:nvSpPr>
          <p:cNvPr id="56" name="Double Bracket 55"/>
          <p:cNvSpPr/>
          <p:nvPr/>
        </p:nvSpPr>
        <p:spPr>
          <a:xfrm rot="16200000">
            <a:off x="6627673" y="1803766"/>
            <a:ext cx="1451254" cy="2209800"/>
          </a:xfrm>
          <a:prstGeom prst="bracketPair">
            <a:avLst/>
          </a:prstGeom>
          <a:ln>
            <a:solidFill>
              <a:srgbClr val="66FF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Octagon 59"/>
          <p:cNvSpPr/>
          <p:nvPr/>
        </p:nvSpPr>
        <p:spPr>
          <a:xfrm>
            <a:off x="3584428" y="4095750"/>
            <a:ext cx="2667000" cy="685800"/>
          </a:xfrm>
          <a:prstGeom prst="octagon">
            <a:avLst/>
          </a:prstGeom>
          <a:gradFill flip="none" rotWithShape="1">
            <a:gsLst>
              <a:gs pos="0">
                <a:srgbClr val="0099FF">
                  <a:tint val="66000"/>
                  <a:satMod val="160000"/>
                </a:srgbClr>
              </a:gs>
              <a:gs pos="50000">
                <a:srgbClr val="0099FF">
                  <a:tint val="44500"/>
                  <a:satMod val="160000"/>
                </a:srgbClr>
              </a:gs>
              <a:gs pos="100000">
                <a:srgbClr val="0099FF">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Berlin Sans FB" panose="020E0602020502020306" pitchFamily="34" charset="0"/>
              </a:rPr>
              <a:t>Solution Consideration</a:t>
            </a:r>
            <a:endParaRPr lang="en-US" dirty="0">
              <a:solidFill>
                <a:schemeClr val="tx1"/>
              </a:solidFill>
              <a:latin typeface="Berlin Sans FB" panose="020E0602020502020306" pitchFamily="34" charset="0"/>
            </a:endParaRPr>
          </a:p>
        </p:txBody>
      </p:sp>
      <p:sp>
        <p:nvSpPr>
          <p:cNvPr id="61" name="Curved Right Arrow 60"/>
          <p:cNvSpPr/>
          <p:nvPr/>
        </p:nvSpPr>
        <p:spPr>
          <a:xfrm rot="1923741">
            <a:off x="4365146" y="1624953"/>
            <a:ext cx="1105566" cy="2274151"/>
          </a:xfrm>
          <a:prstGeom prst="curvedRightArrow">
            <a:avLst>
              <a:gd name="adj1" fmla="val 22150"/>
              <a:gd name="adj2" fmla="val 50000"/>
              <a:gd name="adj3" fmla="val 25000"/>
            </a:avLst>
          </a:prstGeom>
          <a:solidFill>
            <a:srgbClr val="FF000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bject 3"/>
          <p:cNvSpPr/>
          <p:nvPr/>
        </p:nvSpPr>
        <p:spPr>
          <a:xfrm>
            <a:off x="946403" y="902208"/>
            <a:ext cx="192024" cy="193547"/>
          </a:xfrm>
          <a:prstGeom prst="rect">
            <a:avLst/>
          </a:prstGeom>
          <a:blipFill>
            <a:blip r:embed="rId4" cstate="print"/>
            <a:stretch>
              <a:fillRect/>
            </a:stretch>
          </a:blipFill>
        </p:spPr>
        <p:txBody>
          <a:bodyPr wrap="square" lIns="0" tIns="0" rIns="0" bIns="0" rtlCol="0"/>
          <a:lstStyle/>
          <a:p>
            <a:endParaRPr/>
          </a:p>
        </p:txBody>
      </p:sp>
      <p:grpSp>
        <p:nvGrpSpPr>
          <p:cNvPr id="63" name="object 4"/>
          <p:cNvGrpSpPr/>
          <p:nvPr/>
        </p:nvGrpSpPr>
        <p:grpSpPr>
          <a:xfrm>
            <a:off x="0" y="0"/>
            <a:ext cx="1104900" cy="830580"/>
            <a:chOff x="0" y="0"/>
            <a:chExt cx="1104900" cy="830580"/>
          </a:xfrm>
        </p:grpSpPr>
        <p:sp>
          <p:nvSpPr>
            <p:cNvPr id="64" name="object 5"/>
            <p:cNvSpPr/>
            <p:nvPr/>
          </p:nvSpPr>
          <p:spPr>
            <a:xfrm>
              <a:off x="0" y="0"/>
              <a:ext cx="916305" cy="830580"/>
            </a:xfrm>
            <a:custGeom>
              <a:avLst/>
              <a:gdLst/>
              <a:ahLst/>
              <a:cxnLst/>
              <a:rect l="l" t="t" r="r" b="b"/>
              <a:pathLst>
                <a:path w="916305" h="830580">
                  <a:moveTo>
                    <a:pt x="915999" y="0"/>
                  </a:moveTo>
                  <a:lnTo>
                    <a:pt x="0" y="0"/>
                  </a:lnTo>
                  <a:lnTo>
                    <a:pt x="0" y="830579"/>
                  </a:lnTo>
                  <a:lnTo>
                    <a:pt x="48886" y="829304"/>
                  </a:lnTo>
                  <a:lnTo>
                    <a:pt x="97109" y="825518"/>
                  </a:lnTo>
                  <a:lnTo>
                    <a:pt x="144603" y="819287"/>
                  </a:lnTo>
                  <a:lnTo>
                    <a:pt x="191305" y="810674"/>
                  </a:lnTo>
                  <a:lnTo>
                    <a:pt x="237152" y="799742"/>
                  </a:lnTo>
                  <a:lnTo>
                    <a:pt x="282080" y="786555"/>
                  </a:lnTo>
                  <a:lnTo>
                    <a:pt x="326025" y="771177"/>
                  </a:lnTo>
                  <a:lnTo>
                    <a:pt x="368923" y="753671"/>
                  </a:lnTo>
                  <a:lnTo>
                    <a:pt x="410712" y="734100"/>
                  </a:lnTo>
                  <a:lnTo>
                    <a:pt x="451327" y="712530"/>
                  </a:lnTo>
                  <a:lnTo>
                    <a:pt x="490705" y="689022"/>
                  </a:lnTo>
                  <a:lnTo>
                    <a:pt x="528782" y="663641"/>
                  </a:lnTo>
                  <a:lnTo>
                    <a:pt x="565495" y="636451"/>
                  </a:lnTo>
                  <a:lnTo>
                    <a:pt x="600780" y="607514"/>
                  </a:lnTo>
                  <a:lnTo>
                    <a:pt x="634573" y="576895"/>
                  </a:lnTo>
                  <a:lnTo>
                    <a:pt x="666811" y="544657"/>
                  </a:lnTo>
                  <a:lnTo>
                    <a:pt x="697430" y="510864"/>
                  </a:lnTo>
                  <a:lnTo>
                    <a:pt x="726367" y="475579"/>
                  </a:lnTo>
                  <a:lnTo>
                    <a:pt x="753557" y="438866"/>
                  </a:lnTo>
                  <a:lnTo>
                    <a:pt x="778938" y="400789"/>
                  </a:lnTo>
                  <a:lnTo>
                    <a:pt x="802446" y="361411"/>
                  </a:lnTo>
                  <a:lnTo>
                    <a:pt x="824016" y="320796"/>
                  </a:lnTo>
                  <a:lnTo>
                    <a:pt x="843587" y="279007"/>
                  </a:lnTo>
                  <a:lnTo>
                    <a:pt x="861093" y="236109"/>
                  </a:lnTo>
                  <a:lnTo>
                    <a:pt x="876471" y="192164"/>
                  </a:lnTo>
                  <a:lnTo>
                    <a:pt x="889658" y="147236"/>
                  </a:lnTo>
                  <a:lnTo>
                    <a:pt x="900590" y="101389"/>
                  </a:lnTo>
                  <a:lnTo>
                    <a:pt x="909203" y="54687"/>
                  </a:lnTo>
                  <a:lnTo>
                    <a:pt x="915434" y="7193"/>
                  </a:lnTo>
                  <a:lnTo>
                    <a:pt x="915999" y="0"/>
                  </a:lnTo>
                  <a:close/>
                </a:path>
              </a:pathLst>
            </a:custGeom>
            <a:solidFill>
              <a:srgbClr val="47A19F">
                <a:alpha val="70195"/>
              </a:srgbClr>
            </a:solidFill>
          </p:spPr>
          <p:txBody>
            <a:bodyPr wrap="square" lIns="0" tIns="0" rIns="0" bIns="0" rtlCol="0"/>
            <a:lstStyle/>
            <a:p>
              <a:endParaRPr/>
            </a:p>
          </p:txBody>
        </p:sp>
        <p:sp>
          <p:nvSpPr>
            <p:cNvPr id="65" name="object 6"/>
            <p:cNvSpPr/>
            <p:nvPr/>
          </p:nvSpPr>
          <p:spPr>
            <a:xfrm>
              <a:off x="326136" y="236220"/>
              <a:ext cx="594360" cy="594360"/>
            </a:xfrm>
            <a:custGeom>
              <a:avLst/>
              <a:gdLst/>
              <a:ahLst/>
              <a:cxnLst/>
              <a:rect l="l" t="t" r="r" b="b"/>
              <a:pathLst>
                <a:path w="594360" h="594360">
                  <a:moveTo>
                    <a:pt x="297180" y="0"/>
                  </a:moveTo>
                  <a:lnTo>
                    <a:pt x="248977" y="3890"/>
                  </a:lnTo>
                  <a:lnTo>
                    <a:pt x="203250" y="15154"/>
                  </a:lnTo>
                  <a:lnTo>
                    <a:pt x="160611" y="33179"/>
                  </a:lnTo>
                  <a:lnTo>
                    <a:pt x="121671" y="57351"/>
                  </a:lnTo>
                  <a:lnTo>
                    <a:pt x="87044" y="87058"/>
                  </a:lnTo>
                  <a:lnTo>
                    <a:pt x="57340" y="121688"/>
                  </a:lnTo>
                  <a:lnTo>
                    <a:pt x="33171" y="160628"/>
                  </a:lnTo>
                  <a:lnTo>
                    <a:pt x="15150" y="203265"/>
                  </a:lnTo>
                  <a:lnTo>
                    <a:pt x="3889" y="248986"/>
                  </a:lnTo>
                  <a:lnTo>
                    <a:pt x="0" y="297179"/>
                  </a:lnTo>
                  <a:lnTo>
                    <a:pt x="3889" y="345373"/>
                  </a:lnTo>
                  <a:lnTo>
                    <a:pt x="15150" y="391094"/>
                  </a:lnTo>
                  <a:lnTo>
                    <a:pt x="33171" y="433731"/>
                  </a:lnTo>
                  <a:lnTo>
                    <a:pt x="57340" y="472671"/>
                  </a:lnTo>
                  <a:lnTo>
                    <a:pt x="87044" y="507301"/>
                  </a:lnTo>
                  <a:lnTo>
                    <a:pt x="121671" y="537008"/>
                  </a:lnTo>
                  <a:lnTo>
                    <a:pt x="160611" y="561180"/>
                  </a:lnTo>
                  <a:lnTo>
                    <a:pt x="203250" y="579205"/>
                  </a:lnTo>
                  <a:lnTo>
                    <a:pt x="248977" y="590469"/>
                  </a:lnTo>
                  <a:lnTo>
                    <a:pt x="297180" y="594359"/>
                  </a:lnTo>
                  <a:lnTo>
                    <a:pt x="345382" y="590469"/>
                  </a:lnTo>
                  <a:lnTo>
                    <a:pt x="391109" y="579205"/>
                  </a:lnTo>
                  <a:lnTo>
                    <a:pt x="433748" y="561180"/>
                  </a:lnTo>
                  <a:lnTo>
                    <a:pt x="472688" y="537008"/>
                  </a:lnTo>
                  <a:lnTo>
                    <a:pt x="507315" y="507301"/>
                  </a:lnTo>
                  <a:lnTo>
                    <a:pt x="537019" y="472671"/>
                  </a:lnTo>
                  <a:lnTo>
                    <a:pt x="561188" y="433731"/>
                  </a:lnTo>
                  <a:lnTo>
                    <a:pt x="579209" y="391094"/>
                  </a:lnTo>
                  <a:lnTo>
                    <a:pt x="590470" y="345373"/>
                  </a:lnTo>
                  <a:lnTo>
                    <a:pt x="594360" y="297179"/>
                  </a:lnTo>
                  <a:lnTo>
                    <a:pt x="590470" y="248986"/>
                  </a:lnTo>
                  <a:lnTo>
                    <a:pt x="579209" y="203265"/>
                  </a:lnTo>
                  <a:lnTo>
                    <a:pt x="561188" y="160628"/>
                  </a:lnTo>
                  <a:lnTo>
                    <a:pt x="537019" y="121688"/>
                  </a:lnTo>
                  <a:lnTo>
                    <a:pt x="507315" y="87058"/>
                  </a:lnTo>
                  <a:lnTo>
                    <a:pt x="472688" y="57351"/>
                  </a:lnTo>
                  <a:lnTo>
                    <a:pt x="433748" y="33179"/>
                  </a:lnTo>
                  <a:lnTo>
                    <a:pt x="391109" y="15154"/>
                  </a:lnTo>
                  <a:lnTo>
                    <a:pt x="345382" y="3890"/>
                  </a:lnTo>
                  <a:lnTo>
                    <a:pt x="297180" y="0"/>
                  </a:lnTo>
                  <a:close/>
                </a:path>
              </a:pathLst>
            </a:custGeom>
            <a:solidFill>
              <a:srgbClr val="6C92C0">
                <a:alpha val="70195"/>
              </a:srgbClr>
            </a:solidFill>
          </p:spPr>
          <p:txBody>
            <a:bodyPr wrap="square" lIns="0" tIns="0" rIns="0" bIns="0" rtlCol="0"/>
            <a:lstStyle/>
            <a:p>
              <a:endParaRPr/>
            </a:p>
          </p:txBody>
        </p:sp>
        <p:sp>
          <p:nvSpPr>
            <p:cNvPr id="66" name="object 7"/>
            <p:cNvSpPr/>
            <p:nvPr/>
          </p:nvSpPr>
          <p:spPr>
            <a:xfrm>
              <a:off x="911352" y="246888"/>
              <a:ext cx="193547" cy="193548"/>
            </a:xfrm>
            <a:prstGeom prst="rect">
              <a:avLst/>
            </a:prstGeom>
            <a:blipFill>
              <a:blip r:embed="rId5" cstate="print"/>
              <a:stretch>
                <a:fillRect/>
              </a:stretch>
            </a:blipFill>
          </p:spPr>
          <p:txBody>
            <a:bodyPr wrap="square" lIns="0" tIns="0" rIns="0" bIns="0" rtlCol="0"/>
            <a:lstStyle/>
            <a:p>
              <a:endParaRPr/>
            </a:p>
          </p:txBody>
        </p:sp>
        <p:sp>
          <p:nvSpPr>
            <p:cNvPr id="67" name="object 8"/>
            <p:cNvSpPr/>
            <p:nvPr/>
          </p:nvSpPr>
          <p:spPr>
            <a:xfrm>
              <a:off x="752855" y="541019"/>
              <a:ext cx="254635" cy="289560"/>
            </a:xfrm>
            <a:custGeom>
              <a:avLst/>
              <a:gdLst/>
              <a:ahLst/>
              <a:cxnLst/>
              <a:rect l="l" t="t" r="r" b="b"/>
              <a:pathLst>
                <a:path w="254634" h="289559">
                  <a:moveTo>
                    <a:pt x="127253" y="0"/>
                  </a:moveTo>
                  <a:lnTo>
                    <a:pt x="87031" y="7376"/>
                  </a:lnTo>
                  <a:lnTo>
                    <a:pt x="52098" y="27919"/>
                  </a:lnTo>
                  <a:lnTo>
                    <a:pt x="24552" y="59253"/>
                  </a:lnTo>
                  <a:lnTo>
                    <a:pt x="6487" y="98999"/>
                  </a:lnTo>
                  <a:lnTo>
                    <a:pt x="0" y="144779"/>
                  </a:lnTo>
                  <a:lnTo>
                    <a:pt x="6487" y="190560"/>
                  </a:lnTo>
                  <a:lnTo>
                    <a:pt x="24552" y="230306"/>
                  </a:lnTo>
                  <a:lnTo>
                    <a:pt x="52098" y="261640"/>
                  </a:lnTo>
                  <a:lnTo>
                    <a:pt x="87031" y="282183"/>
                  </a:lnTo>
                  <a:lnTo>
                    <a:pt x="127253" y="289559"/>
                  </a:lnTo>
                  <a:lnTo>
                    <a:pt x="167476" y="282183"/>
                  </a:lnTo>
                  <a:lnTo>
                    <a:pt x="202409" y="261640"/>
                  </a:lnTo>
                  <a:lnTo>
                    <a:pt x="229955" y="230306"/>
                  </a:lnTo>
                  <a:lnTo>
                    <a:pt x="248020" y="190560"/>
                  </a:lnTo>
                  <a:lnTo>
                    <a:pt x="254507" y="144779"/>
                  </a:lnTo>
                  <a:lnTo>
                    <a:pt x="248020" y="98999"/>
                  </a:lnTo>
                  <a:lnTo>
                    <a:pt x="229955" y="59253"/>
                  </a:lnTo>
                  <a:lnTo>
                    <a:pt x="202409" y="27919"/>
                  </a:lnTo>
                  <a:lnTo>
                    <a:pt x="167476" y="7376"/>
                  </a:lnTo>
                  <a:lnTo>
                    <a:pt x="127253" y="0"/>
                  </a:lnTo>
                  <a:close/>
                </a:path>
              </a:pathLst>
            </a:custGeom>
            <a:solidFill>
              <a:srgbClr val="A3D5D4"/>
            </a:solidFill>
          </p:spPr>
          <p:txBody>
            <a:bodyPr wrap="square" lIns="0" tIns="0" rIns="0" bIns="0" rtlCol="0"/>
            <a:lstStyle/>
            <a:p>
              <a:endParaRPr/>
            </a:p>
          </p:txBody>
        </p:sp>
      </p:grpSp>
    </p:spTree>
    <p:extLst>
      <p:ext uri="{BB962C8B-B14F-4D97-AF65-F5344CB8AC3E}">
        <p14:creationId xmlns:p14="http://schemas.microsoft.com/office/powerpoint/2010/main" val="2994353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0530" y="452374"/>
            <a:ext cx="4199890" cy="936795"/>
          </a:xfrm>
          <a:prstGeom prst="rect">
            <a:avLst/>
          </a:prstGeom>
        </p:spPr>
        <p:txBody>
          <a:bodyPr vert="horz" wrap="square" lIns="0" tIns="13335" rIns="0" bIns="0" rtlCol="0">
            <a:spAutoFit/>
          </a:bodyPr>
          <a:lstStyle/>
          <a:p>
            <a:pPr marR="5080" algn="r">
              <a:lnSpc>
                <a:spcPct val="100000"/>
              </a:lnSpc>
              <a:spcBef>
                <a:spcPts val="105"/>
              </a:spcBef>
            </a:pPr>
            <a:r>
              <a:rPr sz="2000" spc="-265" dirty="0">
                <a:solidFill>
                  <a:schemeClr val="bg1">
                    <a:lumMod val="95000"/>
                  </a:schemeClr>
                </a:solidFill>
                <a:latin typeface="OCR A Std" panose="020F0609000104060307" pitchFamily="49" charset="0"/>
              </a:rPr>
              <a:t>Weaknesses </a:t>
            </a:r>
            <a:r>
              <a:rPr sz="2000" spc="-114" dirty="0">
                <a:solidFill>
                  <a:schemeClr val="bg1">
                    <a:lumMod val="95000"/>
                  </a:schemeClr>
                </a:solidFill>
                <a:latin typeface="OCR A Std" panose="020F0609000104060307" pitchFamily="49" charset="0"/>
              </a:rPr>
              <a:t>of </a:t>
            </a:r>
            <a:r>
              <a:rPr sz="2000" spc="-180" dirty="0">
                <a:solidFill>
                  <a:schemeClr val="bg1">
                    <a:lumMod val="95000"/>
                  </a:schemeClr>
                </a:solidFill>
                <a:latin typeface="OCR A Std" panose="020F0609000104060307" pitchFamily="49" charset="0"/>
              </a:rPr>
              <a:t>Traditional</a:t>
            </a:r>
            <a:r>
              <a:rPr sz="2000" spc="-45" dirty="0">
                <a:solidFill>
                  <a:schemeClr val="bg1">
                    <a:lumMod val="95000"/>
                  </a:schemeClr>
                </a:solidFill>
                <a:latin typeface="OCR A Std" panose="020F0609000104060307" pitchFamily="49" charset="0"/>
              </a:rPr>
              <a:t> </a:t>
            </a:r>
            <a:r>
              <a:rPr sz="2000" spc="-260" dirty="0">
                <a:solidFill>
                  <a:schemeClr val="bg1">
                    <a:lumMod val="95000"/>
                  </a:schemeClr>
                </a:solidFill>
                <a:latin typeface="OCR A Std" panose="020F0609000104060307" pitchFamily="49" charset="0"/>
              </a:rPr>
              <a:t>Systems</a:t>
            </a:r>
            <a:endParaRPr sz="2000" dirty="0">
              <a:solidFill>
                <a:schemeClr val="bg1">
                  <a:lumMod val="95000"/>
                </a:schemeClr>
              </a:solidFill>
              <a:latin typeface="OCR A Std" panose="020F0609000104060307" pitchFamily="49" charset="0"/>
            </a:endParaRPr>
          </a:p>
          <a:p>
            <a:pPr marR="6985" algn="r">
              <a:lnSpc>
                <a:spcPct val="100000"/>
              </a:lnSpc>
            </a:pPr>
            <a:r>
              <a:rPr sz="2000" spc="-229" dirty="0">
                <a:solidFill>
                  <a:schemeClr val="bg1">
                    <a:lumMod val="95000"/>
                  </a:schemeClr>
                </a:solidFill>
                <a:latin typeface="OCR A Std" panose="020F0609000104060307" pitchFamily="49" charset="0"/>
              </a:rPr>
              <a:t>Deve</a:t>
            </a:r>
            <a:r>
              <a:rPr sz="2000" spc="-120" dirty="0">
                <a:solidFill>
                  <a:schemeClr val="bg1">
                    <a:lumMod val="95000"/>
                  </a:schemeClr>
                </a:solidFill>
                <a:latin typeface="OCR A Std" panose="020F0609000104060307" pitchFamily="49" charset="0"/>
              </a:rPr>
              <a:t>l</a:t>
            </a:r>
            <a:r>
              <a:rPr sz="2000" spc="-204" dirty="0">
                <a:solidFill>
                  <a:schemeClr val="bg1">
                    <a:lumMod val="95000"/>
                  </a:schemeClr>
                </a:solidFill>
                <a:latin typeface="OCR A Std" panose="020F0609000104060307" pitchFamily="49" charset="0"/>
              </a:rPr>
              <a:t>opment</a:t>
            </a:r>
            <a:endParaRPr sz="2000" dirty="0">
              <a:solidFill>
                <a:schemeClr val="bg1">
                  <a:lumMod val="95000"/>
                </a:schemeClr>
              </a:solidFill>
              <a:latin typeface="OCR A Std" panose="020F0609000104060307" pitchFamily="49" charset="0"/>
            </a:endParaRPr>
          </a:p>
        </p:txBody>
      </p:sp>
      <p:sp>
        <p:nvSpPr>
          <p:cNvPr id="3" name="object 3"/>
          <p:cNvSpPr/>
          <p:nvPr/>
        </p:nvSpPr>
        <p:spPr>
          <a:xfrm>
            <a:off x="946403" y="902208"/>
            <a:ext cx="192024" cy="193547"/>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0" y="0"/>
            <a:ext cx="1104900" cy="830580"/>
            <a:chOff x="0" y="0"/>
            <a:chExt cx="1104900" cy="830580"/>
          </a:xfrm>
        </p:grpSpPr>
        <p:sp>
          <p:nvSpPr>
            <p:cNvPr id="5" name="object 5"/>
            <p:cNvSpPr/>
            <p:nvPr/>
          </p:nvSpPr>
          <p:spPr>
            <a:xfrm>
              <a:off x="0" y="0"/>
              <a:ext cx="916305" cy="830580"/>
            </a:xfrm>
            <a:custGeom>
              <a:avLst/>
              <a:gdLst/>
              <a:ahLst/>
              <a:cxnLst/>
              <a:rect l="l" t="t" r="r" b="b"/>
              <a:pathLst>
                <a:path w="916305" h="830580">
                  <a:moveTo>
                    <a:pt x="915999" y="0"/>
                  </a:moveTo>
                  <a:lnTo>
                    <a:pt x="0" y="0"/>
                  </a:lnTo>
                  <a:lnTo>
                    <a:pt x="0" y="830579"/>
                  </a:lnTo>
                  <a:lnTo>
                    <a:pt x="48886" y="829304"/>
                  </a:lnTo>
                  <a:lnTo>
                    <a:pt x="97109" y="825518"/>
                  </a:lnTo>
                  <a:lnTo>
                    <a:pt x="144603" y="819287"/>
                  </a:lnTo>
                  <a:lnTo>
                    <a:pt x="191305" y="810674"/>
                  </a:lnTo>
                  <a:lnTo>
                    <a:pt x="237152" y="799742"/>
                  </a:lnTo>
                  <a:lnTo>
                    <a:pt x="282080" y="786555"/>
                  </a:lnTo>
                  <a:lnTo>
                    <a:pt x="326025" y="771177"/>
                  </a:lnTo>
                  <a:lnTo>
                    <a:pt x="368923" y="753671"/>
                  </a:lnTo>
                  <a:lnTo>
                    <a:pt x="410712" y="734100"/>
                  </a:lnTo>
                  <a:lnTo>
                    <a:pt x="451327" y="712530"/>
                  </a:lnTo>
                  <a:lnTo>
                    <a:pt x="490705" y="689022"/>
                  </a:lnTo>
                  <a:lnTo>
                    <a:pt x="528782" y="663641"/>
                  </a:lnTo>
                  <a:lnTo>
                    <a:pt x="565495" y="636451"/>
                  </a:lnTo>
                  <a:lnTo>
                    <a:pt x="600780" y="607514"/>
                  </a:lnTo>
                  <a:lnTo>
                    <a:pt x="634573" y="576895"/>
                  </a:lnTo>
                  <a:lnTo>
                    <a:pt x="666811" y="544657"/>
                  </a:lnTo>
                  <a:lnTo>
                    <a:pt x="697430" y="510864"/>
                  </a:lnTo>
                  <a:lnTo>
                    <a:pt x="726367" y="475579"/>
                  </a:lnTo>
                  <a:lnTo>
                    <a:pt x="753557" y="438866"/>
                  </a:lnTo>
                  <a:lnTo>
                    <a:pt x="778938" y="400789"/>
                  </a:lnTo>
                  <a:lnTo>
                    <a:pt x="802446" y="361411"/>
                  </a:lnTo>
                  <a:lnTo>
                    <a:pt x="824016" y="320796"/>
                  </a:lnTo>
                  <a:lnTo>
                    <a:pt x="843587" y="279007"/>
                  </a:lnTo>
                  <a:lnTo>
                    <a:pt x="861093" y="236109"/>
                  </a:lnTo>
                  <a:lnTo>
                    <a:pt x="876471" y="192164"/>
                  </a:lnTo>
                  <a:lnTo>
                    <a:pt x="889658" y="147236"/>
                  </a:lnTo>
                  <a:lnTo>
                    <a:pt x="900590" y="101389"/>
                  </a:lnTo>
                  <a:lnTo>
                    <a:pt x="909203" y="54687"/>
                  </a:lnTo>
                  <a:lnTo>
                    <a:pt x="915434" y="7193"/>
                  </a:lnTo>
                  <a:lnTo>
                    <a:pt x="915999" y="0"/>
                  </a:lnTo>
                  <a:close/>
                </a:path>
              </a:pathLst>
            </a:custGeom>
            <a:solidFill>
              <a:srgbClr val="47A19F">
                <a:alpha val="70195"/>
              </a:srgbClr>
            </a:solidFill>
          </p:spPr>
          <p:txBody>
            <a:bodyPr wrap="square" lIns="0" tIns="0" rIns="0" bIns="0" rtlCol="0"/>
            <a:lstStyle/>
            <a:p>
              <a:endParaRPr/>
            </a:p>
          </p:txBody>
        </p:sp>
        <p:sp>
          <p:nvSpPr>
            <p:cNvPr id="6" name="object 6"/>
            <p:cNvSpPr/>
            <p:nvPr/>
          </p:nvSpPr>
          <p:spPr>
            <a:xfrm>
              <a:off x="326136" y="236220"/>
              <a:ext cx="594360" cy="594360"/>
            </a:xfrm>
            <a:custGeom>
              <a:avLst/>
              <a:gdLst/>
              <a:ahLst/>
              <a:cxnLst/>
              <a:rect l="l" t="t" r="r" b="b"/>
              <a:pathLst>
                <a:path w="594360" h="594360">
                  <a:moveTo>
                    <a:pt x="297180" y="0"/>
                  </a:moveTo>
                  <a:lnTo>
                    <a:pt x="248977" y="3890"/>
                  </a:lnTo>
                  <a:lnTo>
                    <a:pt x="203250" y="15154"/>
                  </a:lnTo>
                  <a:lnTo>
                    <a:pt x="160611" y="33179"/>
                  </a:lnTo>
                  <a:lnTo>
                    <a:pt x="121671" y="57351"/>
                  </a:lnTo>
                  <a:lnTo>
                    <a:pt x="87044" y="87058"/>
                  </a:lnTo>
                  <a:lnTo>
                    <a:pt x="57340" y="121688"/>
                  </a:lnTo>
                  <a:lnTo>
                    <a:pt x="33171" y="160628"/>
                  </a:lnTo>
                  <a:lnTo>
                    <a:pt x="15150" y="203265"/>
                  </a:lnTo>
                  <a:lnTo>
                    <a:pt x="3889" y="248986"/>
                  </a:lnTo>
                  <a:lnTo>
                    <a:pt x="0" y="297179"/>
                  </a:lnTo>
                  <a:lnTo>
                    <a:pt x="3889" y="345373"/>
                  </a:lnTo>
                  <a:lnTo>
                    <a:pt x="15150" y="391094"/>
                  </a:lnTo>
                  <a:lnTo>
                    <a:pt x="33171" y="433731"/>
                  </a:lnTo>
                  <a:lnTo>
                    <a:pt x="57340" y="472671"/>
                  </a:lnTo>
                  <a:lnTo>
                    <a:pt x="87044" y="507301"/>
                  </a:lnTo>
                  <a:lnTo>
                    <a:pt x="121671" y="537008"/>
                  </a:lnTo>
                  <a:lnTo>
                    <a:pt x="160611" y="561180"/>
                  </a:lnTo>
                  <a:lnTo>
                    <a:pt x="203250" y="579205"/>
                  </a:lnTo>
                  <a:lnTo>
                    <a:pt x="248977" y="590469"/>
                  </a:lnTo>
                  <a:lnTo>
                    <a:pt x="297180" y="594359"/>
                  </a:lnTo>
                  <a:lnTo>
                    <a:pt x="345382" y="590469"/>
                  </a:lnTo>
                  <a:lnTo>
                    <a:pt x="391109" y="579205"/>
                  </a:lnTo>
                  <a:lnTo>
                    <a:pt x="433748" y="561180"/>
                  </a:lnTo>
                  <a:lnTo>
                    <a:pt x="472688" y="537008"/>
                  </a:lnTo>
                  <a:lnTo>
                    <a:pt x="507315" y="507301"/>
                  </a:lnTo>
                  <a:lnTo>
                    <a:pt x="537019" y="472671"/>
                  </a:lnTo>
                  <a:lnTo>
                    <a:pt x="561188" y="433731"/>
                  </a:lnTo>
                  <a:lnTo>
                    <a:pt x="579209" y="391094"/>
                  </a:lnTo>
                  <a:lnTo>
                    <a:pt x="590470" y="345373"/>
                  </a:lnTo>
                  <a:lnTo>
                    <a:pt x="594360" y="297179"/>
                  </a:lnTo>
                  <a:lnTo>
                    <a:pt x="590470" y="248986"/>
                  </a:lnTo>
                  <a:lnTo>
                    <a:pt x="579209" y="203265"/>
                  </a:lnTo>
                  <a:lnTo>
                    <a:pt x="561188" y="160628"/>
                  </a:lnTo>
                  <a:lnTo>
                    <a:pt x="537019" y="121688"/>
                  </a:lnTo>
                  <a:lnTo>
                    <a:pt x="507315" y="87058"/>
                  </a:lnTo>
                  <a:lnTo>
                    <a:pt x="472688" y="57351"/>
                  </a:lnTo>
                  <a:lnTo>
                    <a:pt x="433748" y="33179"/>
                  </a:lnTo>
                  <a:lnTo>
                    <a:pt x="391109" y="15154"/>
                  </a:lnTo>
                  <a:lnTo>
                    <a:pt x="345382" y="3890"/>
                  </a:lnTo>
                  <a:lnTo>
                    <a:pt x="297180" y="0"/>
                  </a:lnTo>
                  <a:close/>
                </a:path>
              </a:pathLst>
            </a:custGeom>
            <a:solidFill>
              <a:srgbClr val="6C92C0">
                <a:alpha val="70195"/>
              </a:srgbClr>
            </a:solidFill>
          </p:spPr>
          <p:txBody>
            <a:bodyPr wrap="square" lIns="0" tIns="0" rIns="0" bIns="0" rtlCol="0"/>
            <a:lstStyle/>
            <a:p>
              <a:endParaRPr/>
            </a:p>
          </p:txBody>
        </p:sp>
        <p:sp>
          <p:nvSpPr>
            <p:cNvPr id="7" name="object 7"/>
            <p:cNvSpPr/>
            <p:nvPr/>
          </p:nvSpPr>
          <p:spPr>
            <a:xfrm>
              <a:off x="911352" y="246888"/>
              <a:ext cx="193547" cy="19354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52855" y="541019"/>
              <a:ext cx="254635" cy="289560"/>
            </a:xfrm>
            <a:custGeom>
              <a:avLst/>
              <a:gdLst/>
              <a:ahLst/>
              <a:cxnLst/>
              <a:rect l="l" t="t" r="r" b="b"/>
              <a:pathLst>
                <a:path w="254634" h="289559">
                  <a:moveTo>
                    <a:pt x="127253" y="0"/>
                  </a:moveTo>
                  <a:lnTo>
                    <a:pt x="87031" y="7376"/>
                  </a:lnTo>
                  <a:lnTo>
                    <a:pt x="52098" y="27919"/>
                  </a:lnTo>
                  <a:lnTo>
                    <a:pt x="24552" y="59253"/>
                  </a:lnTo>
                  <a:lnTo>
                    <a:pt x="6487" y="98999"/>
                  </a:lnTo>
                  <a:lnTo>
                    <a:pt x="0" y="144779"/>
                  </a:lnTo>
                  <a:lnTo>
                    <a:pt x="6487" y="190560"/>
                  </a:lnTo>
                  <a:lnTo>
                    <a:pt x="24552" y="230306"/>
                  </a:lnTo>
                  <a:lnTo>
                    <a:pt x="52098" y="261640"/>
                  </a:lnTo>
                  <a:lnTo>
                    <a:pt x="87031" y="282183"/>
                  </a:lnTo>
                  <a:lnTo>
                    <a:pt x="127253" y="289559"/>
                  </a:lnTo>
                  <a:lnTo>
                    <a:pt x="167476" y="282183"/>
                  </a:lnTo>
                  <a:lnTo>
                    <a:pt x="202409" y="261640"/>
                  </a:lnTo>
                  <a:lnTo>
                    <a:pt x="229955" y="230306"/>
                  </a:lnTo>
                  <a:lnTo>
                    <a:pt x="248020" y="190560"/>
                  </a:lnTo>
                  <a:lnTo>
                    <a:pt x="254507" y="144779"/>
                  </a:lnTo>
                  <a:lnTo>
                    <a:pt x="248020" y="98999"/>
                  </a:lnTo>
                  <a:lnTo>
                    <a:pt x="229955" y="59253"/>
                  </a:lnTo>
                  <a:lnTo>
                    <a:pt x="202409" y="27919"/>
                  </a:lnTo>
                  <a:lnTo>
                    <a:pt x="167476" y="7376"/>
                  </a:lnTo>
                  <a:lnTo>
                    <a:pt x="127253" y="0"/>
                  </a:lnTo>
                  <a:close/>
                </a:path>
              </a:pathLst>
            </a:custGeom>
            <a:solidFill>
              <a:srgbClr val="A3D5D4"/>
            </a:solidFill>
          </p:spPr>
          <p:txBody>
            <a:bodyPr wrap="square" lIns="0" tIns="0" rIns="0" bIns="0" rtlCol="0"/>
            <a:lstStyle/>
            <a:p>
              <a:endParaRPr/>
            </a:p>
          </p:txBody>
        </p:sp>
      </p:grpSp>
      <p:grpSp>
        <p:nvGrpSpPr>
          <p:cNvPr id="9" name="object 9"/>
          <p:cNvGrpSpPr/>
          <p:nvPr/>
        </p:nvGrpSpPr>
        <p:grpSpPr>
          <a:xfrm>
            <a:off x="544830" y="2104214"/>
            <a:ext cx="2327275" cy="1955800"/>
            <a:chOff x="451104" y="2069592"/>
            <a:chExt cx="2327275" cy="1955800"/>
          </a:xfr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2700000" scaled="1"/>
            <a:tileRect/>
          </a:gradFill>
        </p:grpSpPr>
        <p:sp>
          <p:nvSpPr>
            <p:cNvPr id="10" name="object 10"/>
            <p:cNvSpPr/>
            <p:nvPr/>
          </p:nvSpPr>
          <p:spPr>
            <a:xfrm>
              <a:off x="457200" y="2075688"/>
              <a:ext cx="2315210" cy="1943100"/>
            </a:xfrm>
            <a:custGeom>
              <a:avLst/>
              <a:gdLst/>
              <a:ahLst/>
              <a:cxnLst/>
              <a:rect l="l" t="t" r="r" b="b"/>
              <a:pathLst>
                <a:path w="2315210" h="1943100">
                  <a:moveTo>
                    <a:pt x="1991106" y="0"/>
                  </a:moveTo>
                  <a:lnTo>
                    <a:pt x="323850" y="0"/>
                  </a:lnTo>
                  <a:lnTo>
                    <a:pt x="275994" y="3512"/>
                  </a:lnTo>
                  <a:lnTo>
                    <a:pt x="230319" y="13714"/>
                  </a:lnTo>
                  <a:lnTo>
                    <a:pt x="187324" y="30106"/>
                  </a:lnTo>
                  <a:lnTo>
                    <a:pt x="147511" y="52184"/>
                  </a:lnTo>
                  <a:lnTo>
                    <a:pt x="111381" y="79448"/>
                  </a:lnTo>
                  <a:lnTo>
                    <a:pt x="79436" y="111397"/>
                  </a:lnTo>
                  <a:lnTo>
                    <a:pt x="52175" y="147528"/>
                  </a:lnTo>
                  <a:lnTo>
                    <a:pt x="30099" y="187340"/>
                  </a:lnTo>
                  <a:lnTo>
                    <a:pt x="13711" y="230332"/>
                  </a:lnTo>
                  <a:lnTo>
                    <a:pt x="3511" y="276003"/>
                  </a:lnTo>
                  <a:lnTo>
                    <a:pt x="0" y="323850"/>
                  </a:lnTo>
                  <a:lnTo>
                    <a:pt x="0" y="1619250"/>
                  </a:lnTo>
                  <a:lnTo>
                    <a:pt x="3511" y="1667105"/>
                  </a:lnTo>
                  <a:lnTo>
                    <a:pt x="13711" y="1712780"/>
                  </a:lnTo>
                  <a:lnTo>
                    <a:pt x="30099" y="1755775"/>
                  </a:lnTo>
                  <a:lnTo>
                    <a:pt x="52175" y="1795588"/>
                  </a:lnTo>
                  <a:lnTo>
                    <a:pt x="79436" y="1831718"/>
                  </a:lnTo>
                  <a:lnTo>
                    <a:pt x="111381" y="1863663"/>
                  </a:lnTo>
                  <a:lnTo>
                    <a:pt x="147511" y="1890924"/>
                  </a:lnTo>
                  <a:lnTo>
                    <a:pt x="187324" y="1913000"/>
                  </a:lnTo>
                  <a:lnTo>
                    <a:pt x="230319" y="1929388"/>
                  </a:lnTo>
                  <a:lnTo>
                    <a:pt x="275994" y="1939588"/>
                  </a:lnTo>
                  <a:lnTo>
                    <a:pt x="323850" y="1943100"/>
                  </a:lnTo>
                  <a:lnTo>
                    <a:pt x="1991106" y="1943100"/>
                  </a:lnTo>
                  <a:lnTo>
                    <a:pt x="2038952" y="1939588"/>
                  </a:lnTo>
                  <a:lnTo>
                    <a:pt x="2084623" y="1929388"/>
                  </a:lnTo>
                  <a:lnTo>
                    <a:pt x="2127615" y="1913000"/>
                  </a:lnTo>
                  <a:lnTo>
                    <a:pt x="2167427" y="1890924"/>
                  </a:lnTo>
                  <a:lnTo>
                    <a:pt x="2203558" y="1863663"/>
                  </a:lnTo>
                  <a:lnTo>
                    <a:pt x="2235507" y="1831718"/>
                  </a:lnTo>
                  <a:lnTo>
                    <a:pt x="2262771" y="1795588"/>
                  </a:lnTo>
                  <a:lnTo>
                    <a:pt x="2284849" y="1755775"/>
                  </a:lnTo>
                  <a:lnTo>
                    <a:pt x="2301241" y="1712780"/>
                  </a:lnTo>
                  <a:lnTo>
                    <a:pt x="2311443" y="1667105"/>
                  </a:lnTo>
                  <a:lnTo>
                    <a:pt x="2314956" y="1619250"/>
                  </a:lnTo>
                  <a:lnTo>
                    <a:pt x="2314956" y="323850"/>
                  </a:lnTo>
                  <a:lnTo>
                    <a:pt x="2311443" y="276003"/>
                  </a:lnTo>
                  <a:lnTo>
                    <a:pt x="2301241" y="230332"/>
                  </a:lnTo>
                  <a:lnTo>
                    <a:pt x="2284849" y="187340"/>
                  </a:lnTo>
                  <a:lnTo>
                    <a:pt x="2262771" y="147528"/>
                  </a:lnTo>
                  <a:lnTo>
                    <a:pt x="2235507" y="111397"/>
                  </a:lnTo>
                  <a:lnTo>
                    <a:pt x="2203558" y="79448"/>
                  </a:lnTo>
                  <a:lnTo>
                    <a:pt x="2167427" y="52184"/>
                  </a:lnTo>
                  <a:lnTo>
                    <a:pt x="2127615" y="30106"/>
                  </a:lnTo>
                  <a:lnTo>
                    <a:pt x="2084623" y="13714"/>
                  </a:lnTo>
                  <a:lnTo>
                    <a:pt x="2038952" y="3512"/>
                  </a:lnTo>
                  <a:lnTo>
                    <a:pt x="1991106" y="0"/>
                  </a:lnTo>
                  <a:close/>
                </a:path>
              </a:pathLst>
            </a:custGeom>
            <a:grpFill/>
          </p:spPr>
          <p:txBody>
            <a:bodyPr wrap="square" lIns="0" tIns="0" rIns="0" bIns="0" rtlCol="0"/>
            <a:lstStyle/>
            <a:p>
              <a:endParaRPr/>
            </a:p>
          </p:txBody>
        </p:sp>
        <p:sp>
          <p:nvSpPr>
            <p:cNvPr id="11" name="object 11"/>
            <p:cNvSpPr/>
            <p:nvPr/>
          </p:nvSpPr>
          <p:spPr>
            <a:xfrm>
              <a:off x="457200" y="2075688"/>
              <a:ext cx="2315210" cy="1943100"/>
            </a:xfrm>
            <a:custGeom>
              <a:avLst/>
              <a:gdLst/>
              <a:ahLst/>
              <a:cxnLst/>
              <a:rect l="l" t="t" r="r" b="b"/>
              <a:pathLst>
                <a:path w="2315210" h="1943100">
                  <a:moveTo>
                    <a:pt x="0" y="323850"/>
                  </a:moveTo>
                  <a:lnTo>
                    <a:pt x="3511" y="276003"/>
                  </a:lnTo>
                  <a:lnTo>
                    <a:pt x="13711" y="230332"/>
                  </a:lnTo>
                  <a:lnTo>
                    <a:pt x="30099" y="187340"/>
                  </a:lnTo>
                  <a:lnTo>
                    <a:pt x="52175" y="147528"/>
                  </a:lnTo>
                  <a:lnTo>
                    <a:pt x="79436" y="111397"/>
                  </a:lnTo>
                  <a:lnTo>
                    <a:pt x="111381" y="79448"/>
                  </a:lnTo>
                  <a:lnTo>
                    <a:pt x="147511" y="52184"/>
                  </a:lnTo>
                  <a:lnTo>
                    <a:pt x="187324" y="30106"/>
                  </a:lnTo>
                  <a:lnTo>
                    <a:pt x="230319" y="13714"/>
                  </a:lnTo>
                  <a:lnTo>
                    <a:pt x="275994" y="3512"/>
                  </a:lnTo>
                  <a:lnTo>
                    <a:pt x="323850" y="0"/>
                  </a:lnTo>
                  <a:lnTo>
                    <a:pt x="1991106" y="0"/>
                  </a:lnTo>
                  <a:lnTo>
                    <a:pt x="2038952" y="3512"/>
                  </a:lnTo>
                  <a:lnTo>
                    <a:pt x="2084623" y="13714"/>
                  </a:lnTo>
                  <a:lnTo>
                    <a:pt x="2127615" y="30106"/>
                  </a:lnTo>
                  <a:lnTo>
                    <a:pt x="2167427" y="52184"/>
                  </a:lnTo>
                  <a:lnTo>
                    <a:pt x="2203558" y="79448"/>
                  </a:lnTo>
                  <a:lnTo>
                    <a:pt x="2235507" y="111397"/>
                  </a:lnTo>
                  <a:lnTo>
                    <a:pt x="2262771" y="147528"/>
                  </a:lnTo>
                  <a:lnTo>
                    <a:pt x="2284849" y="187340"/>
                  </a:lnTo>
                  <a:lnTo>
                    <a:pt x="2301241" y="230332"/>
                  </a:lnTo>
                  <a:lnTo>
                    <a:pt x="2311443" y="276003"/>
                  </a:lnTo>
                  <a:lnTo>
                    <a:pt x="2314956" y="323850"/>
                  </a:lnTo>
                  <a:lnTo>
                    <a:pt x="2314956" y="1619250"/>
                  </a:lnTo>
                  <a:lnTo>
                    <a:pt x="2311443" y="1667105"/>
                  </a:lnTo>
                  <a:lnTo>
                    <a:pt x="2301241" y="1712780"/>
                  </a:lnTo>
                  <a:lnTo>
                    <a:pt x="2284849" y="1755775"/>
                  </a:lnTo>
                  <a:lnTo>
                    <a:pt x="2262771" y="1795588"/>
                  </a:lnTo>
                  <a:lnTo>
                    <a:pt x="2235507" y="1831718"/>
                  </a:lnTo>
                  <a:lnTo>
                    <a:pt x="2203558" y="1863663"/>
                  </a:lnTo>
                  <a:lnTo>
                    <a:pt x="2167427" y="1890924"/>
                  </a:lnTo>
                  <a:lnTo>
                    <a:pt x="2127615" y="1913000"/>
                  </a:lnTo>
                  <a:lnTo>
                    <a:pt x="2084623" y="1929388"/>
                  </a:lnTo>
                  <a:lnTo>
                    <a:pt x="2038952" y="1939588"/>
                  </a:lnTo>
                  <a:lnTo>
                    <a:pt x="1991106" y="1943100"/>
                  </a:lnTo>
                  <a:lnTo>
                    <a:pt x="323850" y="1943100"/>
                  </a:lnTo>
                  <a:lnTo>
                    <a:pt x="275994" y="1939588"/>
                  </a:lnTo>
                  <a:lnTo>
                    <a:pt x="230319" y="1929388"/>
                  </a:lnTo>
                  <a:lnTo>
                    <a:pt x="187324" y="1913000"/>
                  </a:lnTo>
                  <a:lnTo>
                    <a:pt x="147511" y="1890924"/>
                  </a:lnTo>
                  <a:lnTo>
                    <a:pt x="111381" y="1863663"/>
                  </a:lnTo>
                  <a:lnTo>
                    <a:pt x="79436" y="1831718"/>
                  </a:lnTo>
                  <a:lnTo>
                    <a:pt x="52175" y="1795588"/>
                  </a:lnTo>
                  <a:lnTo>
                    <a:pt x="30099" y="1755775"/>
                  </a:lnTo>
                  <a:lnTo>
                    <a:pt x="13711" y="1712780"/>
                  </a:lnTo>
                  <a:lnTo>
                    <a:pt x="3511" y="1667105"/>
                  </a:lnTo>
                  <a:lnTo>
                    <a:pt x="0" y="1619250"/>
                  </a:lnTo>
                  <a:lnTo>
                    <a:pt x="0" y="323850"/>
                  </a:lnTo>
                  <a:close/>
                </a:path>
              </a:pathLst>
            </a:custGeom>
            <a:grpFill/>
            <a:ln w="12192">
              <a:solidFill>
                <a:srgbClr val="47A19F"/>
              </a:solidFill>
            </a:ln>
          </p:spPr>
          <p:txBody>
            <a:bodyPr wrap="square" lIns="0" tIns="0" rIns="0" bIns="0" rtlCol="0"/>
            <a:lstStyle/>
            <a:p>
              <a:endParaRPr/>
            </a:p>
          </p:txBody>
        </p:sp>
        <p:sp>
          <p:nvSpPr>
            <p:cNvPr id="12" name="object 12"/>
            <p:cNvSpPr/>
            <p:nvPr/>
          </p:nvSpPr>
          <p:spPr>
            <a:xfrm>
              <a:off x="894587" y="2665476"/>
              <a:ext cx="1496568" cy="400812"/>
            </a:xfrm>
            <a:prstGeom prst="rect">
              <a:avLst/>
            </a:prstGeom>
            <a:grpFill/>
          </p:spPr>
          <p:txBody>
            <a:bodyPr wrap="square" lIns="0" tIns="0" rIns="0" bIns="0" rtlCol="0"/>
            <a:lstStyle/>
            <a:p>
              <a:endParaRPr/>
            </a:p>
          </p:txBody>
        </p:sp>
        <p:sp>
          <p:nvSpPr>
            <p:cNvPr id="13" name="object 13"/>
            <p:cNvSpPr/>
            <p:nvPr/>
          </p:nvSpPr>
          <p:spPr>
            <a:xfrm>
              <a:off x="957072" y="2878836"/>
              <a:ext cx="1371600" cy="400812"/>
            </a:xfrm>
            <a:prstGeom prst="rect">
              <a:avLst/>
            </a:prstGeom>
            <a:grpFill/>
          </p:spPr>
          <p:txBody>
            <a:bodyPr wrap="square" lIns="0" tIns="0" rIns="0" bIns="0" rtlCol="0"/>
            <a:lstStyle/>
            <a:p>
              <a:endParaRPr/>
            </a:p>
          </p:txBody>
        </p:sp>
        <p:sp>
          <p:nvSpPr>
            <p:cNvPr id="14" name="object 14"/>
            <p:cNvSpPr/>
            <p:nvPr/>
          </p:nvSpPr>
          <p:spPr>
            <a:xfrm>
              <a:off x="1048512" y="3092196"/>
              <a:ext cx="1138427" cy="400812"/>
            </a:xfrm>
            <a:prstGeom prst="rect">
              <a:avLst/>
            </a:prstGeom>
            <a:grpFill/>
          </p:spPr>
          <p:txBody>
            <a:bodyPr wrap="square" lIns="0" tIns="0" rIns="0" bIns="0" rtlCol="0"/>
            <a:lstStyle/>
            <a:p>
              <a:endParaRPr/>
            </a:p>
          </p:txBody>
        </p:sp>
      </p:grpSp>
      <p:grpSp>
        <p:nvGrpSpPr>
          <p:cNvPr id="16" name="object 16"/>
          <p:cNvGrpSpPr/>
          <p:nvPr/>
        </p:nvGrpSpPr>
        <p:grpSpPr>
          <a:xfrm>
            <a:off x="3398520" y="2069592"/>
            <a:ext cx="2327275" cy="1955800"/>
            <a:chOff x="3398520" y="2069592"/>
            <a:chExt cx="2327275" cy="1955800"/>
          </a:xfr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path path="circle">
              <a:fillToRect l="50000" t="50000" r="50000" b="50000"/>
            </a:path>
            <a:tileRect/>
          </a:gradFill>
        </p:grpSpPr>
        <p:sp>
          <p:nvSpPr>
            <p:cNvPr id="17" name="object 17"/>
            <p:cNvSpPr/>
            <p:nvPr/>
          </p:nvSpPr>
          <p:spPr>
            <a:xfrm>
              <a:off x="3404616" y="2075688"/>
              <a:ext cx="2315210" cy="1943100"/>
            </a:xfrm>
            <a:custGeom>
              <a:avLst/>
              <a:gdLst/>
              <a:ahLst/>
              <a:cxnLst/>
              <a:rect l="l" t="t" r="r" b="b"/>
              <a:pathLst>
                <a:path w="2315210" h="1943100">
                  <a:moveTo>
                    <a:pt x="1991106" y="0"/>
                  </a:moveTo>
                  <a:lnTo>
                    <a:pt x="323850" y="0"/>
                  </a:lnTo>
                  <a:lnTo>
                    <a:pt x="276003" y="3512"/>
                  </a:lnTo>
                  <a:lnTo>
                    <a:pt x="230332" y="13714"/>
                  </a:lnTo>
                  <a:lnTo>
                    <a:pt x="187340" y="30106"/>
                  </a:lnTo>
                  <a:lnTo>
                    <a:pt x="147528" y="52184"/>
                  </a:lnTo>
                  <a:lnTo>
                    <a:pt x="111397" y="79448"/>
                  </a:lnTo>
                  <a:lnTo>
                    <a:pt x="79448" y="111397"/>
                  </a:lnTo>
                  <a:lnTo>
                    <a:pt x="52184" y="147528"/>
                  </a:lnTo>
                  <a:lnTo>
                    <a:pt x="30106" y="187340"/>
                  </a:lnTo>
                  <a:lnTo>
                    <a:pt x="13714" y="230332"/>
                  </a:lnTo>
                  <a:lnTo>
                    <a:pt x="3512" y="276003"/>
                  </a:lnTo>
                  <a:lnTo>
                    <a:pt x="0" y="323850"/>
                  </a:lnTo>
                  <a:lnTo>
                    <a:pt x="0" y="1619250"/>
                  </a:lnTo>
                  <a:lnTo>
                    <a:pt x="3512" y="1667105"/>
                  </a:lnTo>
                  <a:lnTo>
                    <a:pt x="13714" y="1712780"/>
                  </a:lnTo>
                  <a:lnTo>
                    <a:pt x="30106" y="1755775"/>
                  </a:lnTo>
                  <a:lnTo>
                    <a:pt x="52184" y="1795588"/>
                  </a:lnTo>
                  <a:lnTo>
                    <a:pt x="79448" y="1831718"/>
                  </a:lnTo>
                  <a:lnTo>
                    <a:pt x="111397" y="1863663"/>
                  </a:lnTo>
                  <a:lnTo>
                    <a:pt x="147528" y="1890924"/>
                  </a:lnTo>
                  <a:lnTo>
                    <a:pt x="187340" y="1913000"/>
                  </a:lnTo>
                  <a:lnTo>
                    <a:pt x="230332" y="1929388"/>
                  </a:lnTo>
                  <a:lnTo>
                    <a:pt x="276003" y="1939588"/>
                  </a:lnTo>
                  <a:lnTo>
                    <a:pt x="323850" y="1943100"/>
                  </a:lnTo>
                  <a:lnTo>
                    <a:pt x="1991106" y="1943100"/>
                  </a:lnTo>
                  <a:lnTo>
                    <a:pt x="2038952" y="1939588"/>
                  </a:lnTo>
                  <a:lnTo>
                    <a:pt x="2084623" y="1929388"/>
                  </a:lnTo>
                  <a:lnTo>
                    <a:pt x="2127615" y="1913000"/>
                  </a:lnTo>
                  <a:lnTo>
                    <a:pt x="2167427" y="1890924"/>
                  </a:lnTo>
                  <a:lnTo>
                    <a:pt x="2203558" y="1863663"/>
                  </a:lnTo>
                  <a:lnTo>
                    <a:pt x="2235507" y="1831718"/>
                  </a:lnTo>
                  <a:lnTo>
                    <a:pt x="2262771" y="1795588"/>
                  </a:lnTo>
                  <a:lnTo>
                    <a:pt x="2284849" y="1755775"/>
                  </a:lnTo>
                  <a:lnTo>
                    <a:pt x="2301241" y="1712780"/>
                  </a:lnTo>
                  <a:lnTo>
                    <a:pt x="2311443" y="1667105"/>
                  </a:lnTo>
                  <a:lnTo>
                    <a:pt x="2314956" y="1619250"/>
                  </a:lnTo>
                  <a:lnTo>
                    <a:pt x="2314956" y="323850"/>
                  </a:lnTo>
                  <a:lnTo>
                    <a:pt x="2311443" y="276003"/>
                  </a:lnTo>
                  <a:lnTo>
                    <a:pt x="2301241" y="230332"/>
                  </a:lnTo>
                  <a:lnTo>
                    <a:pt x="2284849" y="187340"/>
                  </a:lnTo>
                  <a:lnTo>
                    <a:pt x="2262771" y="147528"/>
                  </a:lnTo>
                  <a:lnTo>
                    <a:pt x="2235507" y="111397"/>
                  </a:lnTo>
                  <a:lnTo>
                    <a:pt x="2203558" y="79448"/>
                  </a:lnTo>
                  <a:lnTo>
                    <a:pt x="2167427" y="52184"/>
                  </a:lnTo>
                  <a:lnTo>
                    <a:pt x="2127615" y="30106"/>
                  </a:lnTo>
                  <a:lnTo>
                    <a:pt x="2084623" y="13714"/>
                  </a:lnTo>
                  <a:lnTo>
                    <a:pt x="2038952" y="3512"/>
                  </a:lnTo>
                  <a:lnTo>
                    <a:pt x="1991106" y="0"/>
                  </a:lnTo>
                  <a:close/>
                </a:path>
              </a:pathLst>
            </a:custGeom>
            <a:grpFill/>
          </p:spPr>
          <p:txBody>
            <a:bodyPr wrap="square" lIns="0" tIns="0" rIns="0" bIns="0" rtlCol="0"/>
            <a:lstStyle/>
            <a:p>
              <a:endParaRPr/>
            </a:p>
          </p:txBody>
        </p:sp>
        <p:sp>
          <p:nvSpPr>
            <p:cNvPr id="18" name="object 18"/>
            <p:cNvSpPr/>
            <p:nvPr/>
          </p:nvSpPr>
          <p:spPr>
            <a:xfrm>
              <a:off x="3404616" y="2075688"/>
              <a:ext cx="2315210" cy="1943100"/>
            </a:xfrm>
            <a:custGeom>
              <a:avLst/>
              <a:gdLst/>
              <a:ahLst/>
              <a:cxnLst/>
              <a:rect l="l" t="t" r="r" b="b"/>
              <a:pathLst>
                <a:path w="2315210" h="1943100">
                  <a:moveTo>
                    <a:pt x="0" y="323850"/>
                  </a:moveTo>
                  <a:lnTo>
                    <a:pt x="3512" y="276003"/>
                  </a:lnTo>
                  <a:lnTo>
                    <a:pt x="13714" y="230332"/>
                  </a:lnTo>
                  <a:lnTo>
                    <a:pt x="30106" y="187340"/>
                  </a:lnTo>
                  <a:lnTo>
                    <a:pt x="52184" y="147528"/>
                  </a:lnTo>
                  <a:lnTo>
                    <a:pt x="79448" y="111397"/>
                  </a:lnTo>
                  <a:lnTo>
                    <a:pt x="111397" y="79448"/>
                  </a:lnTo>
                  <a:lnTo>
                    <a:pt x="147528" y="52184"/>
                  </a:lnTo>
                  <a:lnTo>
                    <a:pt x="187340" y="30106"/>
                  </a:lnTo>
                  <a:lnTo>
                    <a:pt x="230332" y="13714"/>
                  </a:lnTo>
                  <a:lnTo>
                    <a:pt x="276003" y="3512"/>
                  </a:lnTo>
                  <a:lnTo>
                    <a:pt x="323850" y="0"/>
                  </a:lnTo>
                  <a:lnTo>
                    <a:pt x="1991106" y="0"/>
                  </a:lnTo>
                  <a:lnTo>
                    <a:pt x="2038952" y="3512"/>
                  </a:lnTo>
                  <a:lnTo>
                    <a:pt x="2084623" y="13714"/>
                  </a:lnTo>
                  <a:lnTo>
                    <a:pt x="2127615" y="30106"/>
                  </a:lnTo>
                  <a:lnTo>
                    <a:pt x="2167427" y="52184"/>
                  </a:lnTo>
                  <a:lnTo>
                    <a:pt x="2203558" y="79448"/>
                  </a:lnTo>
                  <a:lnTo>
                    <a:pt x="2235507" y="111397"/>
                  </a:lnTo>
                  <a:lnTo>
                    <a:pt x="2262771" y="147528"/>
                  </a:lnTo>
                  <a:lnTo>
                    <a:pt x="2284849" y="187340"/>
                  </a:lnTo>
                  <a:lnTo>
                    <a:pt x="2301241" y="230332"/>
                  </a:lnTo>
                  <a:lnTo>
                    <a:pt x="2311443" y="276003"/>
                  </a:lnTo>
                  <a:lnTo>
                    <a:pt x="2314956" y="323850"/>
                  </a:lnTo>
                  <a:lnTo>
                    <a:pt x="2314956" y="1619250"/>
                  </a:lnTo>
                  <a:lnTo>
                    <a:pt x="2311443" y="1667105"/>
                  </a:lnTo>
                  <a:lnTo>
                    <a:pt x="2301241" y="1712780"/>
                  </a:lnTo>
                  <a:lnTo>
                    <a:pt x="2284849" y="1755775"/>
                  </a:lnTo>
                  <a:lnTo>
                    <a:pt x="2262771" y="1795588"/>
                  </a:lnTo>
                  <a:lnTo>
                    <a:pt x="2235507" y="1831718"/>
                  </a:lnTo>
                  <a:lnTo>
                    <a:pt x="2203558" y="1863663"/>
                  </a:lnTo>
                  <a:lnTo>
                    <a:pt x="2167427" y="1890924"/>
                  </a:lnTo>
                  <a:lnTo>
                    <a:pt x="2127615" y="1913000"/>
                  </a:lnTo>
                  <a:lnTo>
                    <a:pt x="2084623" y="1929388"/>
                  </a:lnTo>
                  <a:lnTo>
                    <a:pt x="2038952" y="1939588"/>
                  </a:lnTo>
                  <a:lnTo>
                    <a:pt x="1991106" y="1943100"/>
                  </a:lnTo>
                  <a:lnTo>
                    <a:pt x="323850" y="1943100"/>
                  </a:lnTo>
                  <a:lnTo>
                    <a:pt x="276003" y="1939588"/>
                  </a:lnTo>
                  <a:lnTo>
                    <a:pt x="230332" y="1929388"/>
                  </a:lnTo>
                  <a:lnTo>
                    <a:pt x="187340" y="1913000"/>
                  </a:lnTo>
                  <a:lnTo>
                    <a:pt x="147528" y="1890924"/>
                  </a:lnTo>
                  <a:lnTo>
                    <a:pt x="111397" y="1863663"/>
                  </a:lnTo>
                  <a:lnTo>
                    <a:pt x="79448" y="1831718"/>
                  </a:lnTo>
                  <a:lnTo>
                    <a:pt x="52184" y="1795588"/>
                  </a:lnTo>
                  <a:lnTo>
                    <a:pt x="30106" y="1755775"/>
                  </a:lnTo>
                  <a:lnTo>
                    <a:pt x="13714" y="1712780"/>
                  </a:lnTo>
                  <a:lnTo>
                    <a:pt x="3512" y="1667105"/>
                  </a:lnTo>
                  <a:lnTo>
                    <a:pt x="0" y="1619250"/>
                  </a:lnTo>
                  <a:lnTo>
                    <a:pt x="0" y="323850"/>
                  </a:lnTo>
                  <a:close/>
                </a:path>
              </a:pathLst>
            </a:custGeom>
            <a:grpFill/>
            <a:ln w="12192">
              <a:solidFill>
                <a:srgbClr val="47A19F"/>
              </a:solidFill>
            </a:ln>
          </p:spPr>
          <p:txBody>
            <a:bodyPr wrap="square" lIns="0" tIns="0" rIns="0" bIns="0" rtlCol="0"/>
            <a:lstStyle/>
            <a:p>
              <a:endParaRPr/>
            </a:p>
          </p:txBody>
        </p:sp>
      </p:grpSp>
      <p:sp>
        <p:nvSpPr>
          <p:cNvPr id="19" name="object 19"/>
          <p:cNvSpPr txBox="1"/>
          <p:nvPr/>
        </p:nvSpPr>
        <p:spPr>
          <a:xfrm>
            <a:off x="3716782" y="2813050"/>
            <a:ext cx="1691639" cy="505267"/>
          </a:xfrm>
          <a:prstGeom prst="rect">
            <a:avLst/>
          </a:prstGeom>
        </p:spPr>
        <p:txBody>
          <a:bodyPr vert="horz" wrap="square" lIns="0" tIns="12700" rIns="0" bIns="0" rtlCol="0">
            <a:spAutoFit/>
          </a:bodyPr>
          <a:lstStyle/>
          <a:p>
            <a:pPr marL="568325" marR="5080" indent="-556260">
              <a:lnSpc>
                <a:spcPct val="100000"/>
              </a:lnSpc>
              <a:spcBef>
                <a:spcPts val="100"/>
              </a:spcBef>
            </a:pPr>
            <a:r>
              <a:rPr sz="1600" spc="-145" dirty="0">
                <a:latin typeface="Comic Sans MS" panose="030F0702030302020204" pitchFamily="66" charset="0"/>
                <a:cs typeface="Arial Black"/>
              </a:rPr>
              <a:t>Documentation </a:t>
            </a:r>
            <a:r>
              <a:rPr sz="1600" spc="-155" dirty="0">
                <a:latin typeface="Comic Sans MS" panose="030F0702030302020204" pitchFamily="66" charset="0"/>
                <a:cs typeface="Arial Black"/>
              </a:rPr>
              <a:t>after  </a:t>
            </a:r>
            <a:r>
              <a:rPr sz="1600" spc="-135" dirty="0">
                <a:latin typeface="Comic Sans MS" panose="030F0702030302020204" pitchFamily="66" charset="0"/>
                <a:cs typeface="Arial Black"/>
              </a:rPr>
              <a:t>coding</a:t>
            </a:r>
            <a:endParaRPr sz="1600" dirty="0">
              <a:latin typeface="Comic Sans MS" panose="030F0702030302020204" pitchFamily="66" charset="0"/>
              <a:cs typeface="Arial Black"/>
            </a:endParaRPr>
          </a:p>
        </p:txBody>
      </p:sp>
      <p:grpSp>
        <p:nvGrpSpPr>
          <p:cNvPr id="20" name="object 20"/>
          <p:cNvGrpSpPr/>
          <p:nvPr/>
        </p:nvGrpSpPr>
        <p:grpSpPr>
          <a:xfrm>
            <a:off x="6347459" y="2069592"/>
            <a:ext cx="2327275" cy="1955800"/>
            <a:chOff x="6347459" y="2069592"/>
            <a:chExt cx="2327275" cy="1955800"/>
          </a:xfr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p:grpSpPr>
        <p:sp>
          <p:nvSpPr>
            <p:cNvPr id="21" name="object 21"/>
            <p:cNvSpPr/>
            <p:nvPr/>
          </p:nvSpPr>
          <p:spPr>
            <a:xfrm>
              <a:off x="6353555" y="2075688"/>
              <a:ext cx="2315210" cy="1943100"/>
            </a:xfrm>
            <a:custGeom>
              <a:avLst/>
              <a:gdLst/>
              <a:ahLst/>
              <a:cxnLst/>
              <a:rect l="l" t="t" r="r" b="b"/>
              <a:pathLst>
                <a:path w="2315209" h="1943100">
                  <a:moveTo>
                    <a:pt x="1991105" y="0"/>
                  </a:moveTo>
                  <a:lnTo>
                    <a:pt x="323850" y="0"/>
                  </a:lnTo>
                  <a:lnTo>
                    <a:pt x="276003" y="3512"/>
                  </a:lnTo>
                  <a:lnTo>
                    <a:pt x="230332" y="13714"/>
                  </a:lnTo>
                  <a:lnTo>
                    <a:pt x="187340" y="30106"/>
                  </a:lnTo>
                  <a:lnTo>
                    <a:pt x="147528" y="52184"/>
                  </a:lnTo>
                  <a:lnTo>
                    <a:pt x="111397" y="79448"/>
                  </a:lnTo>
                  <a:lnTo>
                    <a:pt x="79448" y="111397"/>
                  </a:lnTo>
                  <a:lnTo>
                    <a:pt x="52184" y="147528"/>
                  </a:lnTo>
                  <a:lnTo>
                    <a:pt x="30106" y="187340"/>
                  </a:lnTo>
                  <a:lnTo>
                    <a:pt x="13714" y="230332"/>
                  </a:lnTo>
                  <a:lnTo>
                    <a:pt x="3512" y="276003"/>
                  </a:lnTo>
                  <a:lnTo>
                    <a:pt x="0" y="323850"/>
                  </a:lnTo>
                  <a:lnTo>
                    <a:pt x="0" y="1619250"/>
                  </a:lnTo>
                  <a:lnTo>
                    <a:pt x="3512" y="1667105"/>
                  </a:lnTo>
                  <a:lnTo>
                    <a:pt x="13714" y="1712780"/>
                  </a:lnTo>
                  <a:lnTo>
                    <a:pt x="30106" y="1755775"/>
                  </a:lnTo>
                  <a:lnTo>
                    <a:pt x="52184" y="1795588"/>
                  </a:lnTo>
                  <a:lnTo>
                    <a:pt x="79448" y="1831718"/>
                  </a:lnTo>
                  <a:lnTo>
                    <a:pt x="111397" y="1863663"/>
                  </a:lnTo>
                  <a:lnTo>
                    <a:pt x="147528" y="1890924"/>
                  </a:lnTo>
                  <a:lnTo>
                    <a:pt x="187340" y="1913000"/>
                  </a:lnTo>
                  <a:lnTo>
                    <a:pt x="230332" y="1929388"/>
                  </a:lnTo>
                  <a:lnTo>
                    <a:pt x="276003" y="1939588"/>
                  </a:lnTo>
                  <a:lnTo>
                    <a:pt x="323850" y="1943100"/>
                  </a:lnTo>
                  <a:lnTo>
                    <a:pt x="1991105" y="1943100"/>
                  </a:lnTo>
                  <a:lnTo>
                    <a:pt x="2038952" y="1939588"/>
                  </a:lnTo>
                  <a:lnTo>
                    <a:pt x="2084623" y="1929388"/>
                  </a:lnTo>
                  <a:lnTo>
                    <a:pt x="2127615" y="1913000"/>
                  </a:lnTo>
                  <a:lnTo>
                    <a:pt x="2167427" y="1890924"/>
                  </a:lnTo>
                  <a:lnTo>
                    <a:pt x="2203558" y="1863663"/>
                  </a:lnTo>
                  <a:lnTo>
                    <a:pt x="2235507" y="1831718"/>
                  </a:lnTo>
                  <a:lnTo>
                    <a:pt x="2262771" y="1795588"/>
                  </a:lnTo>
                  <a:lnTo>
                    <a:pt x="2284849" y="1755775"/>
                  </a:lnTo>
                  <a:lnTo>
                    <a:pt x="2301241" y="1712780"/>
                  </a:lnTo>
                  <a:lnTo>
                    <a:pt x="2311443" y="1667105"/>
                  </a:lnTo>
                  <a:lnTo>
                    <a:pt x="2314955" y="1619250"/>
                  </a:lnTo>
                  <a:lnTo>
                    <a:pt x="2314955" y="323850"/>
                  </a:lnTo>
                  <a:lnTo>
                    <a:pt x="2311443" y="276003"/>
                  </a:lnTo>
                  <a:lnTo>
                    <a:pt x="2301241" y="230332"/>
                  </a:lnTo>
                  <a:lnTo>
                    <a:pt x="2284849" y="187340"/>
                  </a:lnTo>
                  <a:lnTo>
                    <a:pt x="2262771" y="147528"/>
                  </a:lnTo>
                  <a:lnTo>
                    <a:pt x="2235507" y="111397"/>
                  </a:lnTo>
                  <a:lnTo>
                    <a:pt x="2203558" y="79448"/>
                  </a:lnTo>
                  <a:lnTo>
                    <a:pt x="2167427" y="52184"/>
                  </a:lnTo>
                  <a:lnTo>
                    <a:pt x="2127615" y="30106"/>
                  </a:lnTo>
                  <a:lnTo>
                    <a:pt x="2084623" y="13714"/>
                  </a:lnTo>
                  <a:lnTo>
                    <a:pt x="2038952" y="3512"/>
                  </a:lnTo>
                  <a:lnTo>
                    <a:pt x="1991105" y="0"/>
                  </a:lnTo>
                  <a:close/>
                </a:path>
              </a:pathLst>
            </a:custGeom>
            <a:grpFill/>
          </p:spPr>
          <p:txBody>
            <a:bodyPr wrap="square" lIns="0" tIns="0" rIns="0" bIns="0" rtlCol="0"/>
            <a:lstStyle/>
            <a:p>
              <a:endParaRPr/>
            </a:p>
          </p:txBody>
        </p:sp>
        <p:sp>
          <p:nvSpPr>
            <p:cNvPr id="22" name="object 22"/>
            <p:cNvSpPr/>
            <p:nvPr/>
          </p:nvSpPr>
          <p:spPr>
            <a:xfrm>
              <a:off x="6353555" y="2075688"/>
              <a:ext cx="2315210" cy="1943100"/>
            </a:xfrm>
            <a:custGeom>
              <a:avLst/>
              <a:gdLst/>
              <a:ahLst/>
              <a:cxnLst/>
              <a:rect l="l" t="t" r="r" b="b"/>
              <a:pathLst>
                <a:path w="2315209" h="1943100">
                  <a:moveTo>
                    <a:pt x="0" y="323850"/>
                  </a:moveTo>
                  <a:lnTo>
                    <a:pt x="3512" y="276003"/>
                  </a:lnTo>
                  <a:lnTo>
                    <a:pt x="13714" y="230332"/>
                  </a:lnTo>
                  <a:lnTo>
                    <a:pt x="30106" y="187340"/>
                  </a:lnTo>
                  <a:lnTo>
                    <a:pt x="52184" y="147528"/>
                  </a:lnTo>
                  <a:lnTo>
                    <a:pt x="79448" y="111397"/>
                  </a:lnTo>
                  <a:lnTo>
                    <a:pt x="111397" y="79448"/>
                  </a:lnTo>
                  <a:lnTo>
                    <a:pt x="147528" y="52184"/>
                  </a:lnTo>
                  <a:lnTo>
                    <a:pt x="187340" y="30106"/>
                  </a:lnTo>
                  <a:lnTo>
                    <a:pt x="230332" y="13714"/>
                  </a:lnTo>
                  <a:lnTo>
                    <a:pt x="276003" y="3512"/>
                  </a:lnTo>
                  <a:lnTo>
                    <a:pt x="323850" y="0"/>
                  </a:lnTo>
                  <a:lnTo>
                    <a:pt x="1991105" y="0"/>
                  </a:lnTo>
                  <a:lnTo>
                    <a:pt x="2038952" y="3512"/>
                  </a:lnTo>
                  <a:lnTo>
                    <a:pt x="2084623" y="13714"/>
                  </a:lnTo>
                  <a:lnTo>
                    <a:pt x="2127615" y="30106"/>
                  </a:lnTo>
                  <a:lnTo>
                    <a:pt x="2167427" y="52184"/>
                  </a:lnTo>
                  <a:lnTo>
                    <a:pt x="2203558" y="79448"/>
                  </a:lnTo>
                  <a:lnTo>
                    <a:pt x="2235507" y="111397"/>
                  </a:lnTo>
                  <a:lnTo>
                    <a:pt x="2262771" y="147528"/>
                  </a:lnTo>
                  <a:lnTo>
                    <a:pt x="2284849" y="187340"/>
                  </a:lnTo>
                  <a:lnTo>
                    <a:pt x="2301241" y="230332"/>
                  </a:lnTo>
                  <a:lnTo>
                    <a:pt x="2311443" y="276003"/>
                  </a:lnTo>
                  <a:lnTo>
                    <a:pt x="2314955" y="323850"/>
                  </a:lnTo>
                  <a:lnTo>
                    <a:pt x="2314955" y="1619250"/>
                  </a:lnTo>
                  <a:lnTo>
                    <a:pt x="2311443" y="1667105"/>
                  </a:lnTo>
                  <a:lnTo>
                    <a:pt x="2301241" y="1712780"/>
                  </a:lnTo>
                  <a:lnTo>
                    <a:pt x="2284849" y="1755775"/>
                  </a:lnTo>
                  <a:lnTo>
                    <a:pt x="2262771" y="1795588"/>
                  </a:lnTo>
                  <a:lnTo>
                    <a:pt x="2235507" y="1831718"/>
                  </a:lnTo>
                  <a:lnTo>
                    <a:pt x="2203558" y="1863663"/>
                  </a:lnTo>
                  <a:lnTo>
                    <a:pt x="2167427" y="1890924"/>
                  </a:lnTo>
                  <a:lnTo>
                    <a:pt x="2127615" y="1913000"/>
                  </a:lnTo>
                  <a:lnTo>
                    <a:pt x="2084623" y="1929388"/>
                  </a:lnTo>
                  <a:lnTo>
                    <a:pt x="2038952" y="1939588"/>
                  </a:lnTo>
                  <a:lnTo>
                    <a:pt x="1991105" y="1943100"/>
                  </a:lnTo>
                  <a:lnTo>
                    <a:pt x="323850" y="1943100"/>
                  </a:lnTo>
                  <a:lnTo>
                    <a:pt x="276003" y="1939588"/>
                  </a:lnTo>
                  <a:lnTo>
                    <a:pt x="230332" y="1929388"/>
                  </a:lnTo>
                  <a:lnTo>
                    <a:pt x="187340" y="1913000"/>
                  </a:lnTo>
                  <a:lnTo>
                    <a:pt x="147528" y="1890924"/>
                  </a:lnTo>
                  <a:lnTo>
                    <a:pt x="111397" y="1863663"/>
                  </a:lnTo>
                  <a:lnTo>
                    <a:pt x="79448" y="1831718"/>
                  </a:lnTo>
                  <a:lnTo>
                    <a:pt x="52184" y="1795588"/>
                  </a:lnTo>
                  <a:lnTo>
                    <a:pt x="30106" y="1755775"/>
                  </a:lnTo>
                  <a:lnTo>
                    <a:pt x="13714" y="1712780"/>
                  </a:lnTo>
                  <a:lnTo>
                    <a:pt x="3512" y="1667105"/>
                  </a:lnTo>
                  <a:lnTo>
                    <a:pt x="0" y="1619250"/>
                  </a:lnTo>
                  <a:lnTo>
                    <a:pt x="0" y="323850"/>
                  </a:lnTo>
                  <a:close/>
                </a:path>
              </a:pathLst>
            </a:custGeom>
            <a:grpFill/>
            <a:ln w="12192">
              <a:solidFill>
                <a:srgbClr val="47A19F"/>
              </a:solidFill>
            </a:ln>
          </p:spPr>
          <p:txBody>
            <a:bodyPr wrap="square" lIns="0" tIns="0" rIns="0" bIns="0" rtlCol="0"/>
            <a:lstStyle/>
            <a:p>
              <a:endParaRPr/>
            </a:p>
          </p:txBody>
        </p:sp>
      </p:grpSp>
      <p:sp>
        <p:nvSpPr>
          <p:cNvPr id="23" name="object 23"/>
          <p:cNvSpPr txBox="1"/>
          <p:nvPr/>
        </p:nvSpPr>
        <p:spPr>
          <a:xfrm>
            <a:off x="6884669" y="2813050"/>
            <a:ext cx="1251585" cy="505267"/>
          </a:xfrm>
          <a:prstGeom prst="rect">
            <a:avLst/>
          </a:prstGeom>
        </p:spPr>
        <p:txBody>
          <a:bodyPr vert="horz" wrap="square" lIns="0" tIns="12700" rIns="0" bIns="0" rtlCol="0">
            <a:spAutoFit/>
          </a:bodyPr>
          <a:lstStyle/>
          <a:p>
            <a:pPr marL="12700" marR="5080" indent="126364">
              <a:lnSpc>
                <a:spcPct val="100000"/>
              </a:lnSpc>
              <a:spcBef>
                <a:spcPts val="100"/>
              </a:spcBef>
            </a:pPr>
            <a:r>
              <a:rPr sz="1600" spc="-85" dirty="0">
                <a:latin typeface="Comic Sans MS" panose="030F0702030302020204" pitchFamily="66" charset="0"/>
                <a:cs typeface="Arial Black"/>
              </a:rPr>
              <a:t>Out-of-date  </a:t>
            </a:r>
            <a:r>
              <a:rPr sz="1600" spc="-140" dirty="0">
                <a:latin typeface="Comic Sans MS" panose="030F0702030302020204" pitchFamily="66" charset="0"/>
                <a:cs typeface="Arial Black"/>
              </a:rPr>
              <a:t>doc</a:t>
            </a:r>
            <a:r>
              <a:rPr sz="1600" spc="-135" dirty="0">
                <a:latin typeface="Comic Sans MS" panose="030F0702030302020204" pitchFamily="66" charset="0"/>
                <a:cs typeface="Arial Black"/>
              </a:rPr>
              <a:t>u</a:t>
            </a:r>
            <a:r>
              <a:rPr sz="1600" spc="-160" dirty="0">
                <a:latin typeface="Comic Sans MS" panose="030F0702030302020204" pitchFamily="66" charset="0"/>
                <a:cs typeface="Arial Black"/>
              </a:rPr>
              <a:t>me</a:t>
            </a:r>
            <a:r>
              <a:rPr sz="1600" spc="-125" dirty="0">
                <a:latin typeface="Comic Sans MS" panose="030F0702030302020204" pitchFamily="66" charset="0"/>
                <a:cs typeface="Arial Black"/>
              </a:rPr>
              <a:t>n</a:t>
            </a:r>
            <a:r>
              <a:rPr sz="1600" spc="-175" dirty="0">
                <a:latin typeface="Comic Sans MS" panose="030F0702030302020204" pitchFamily="66" charset="0"/>
                <a:cs typeface="Arial Black"/>
              </a:rPr>
              <a:t>t</a:t>
            </a:r>
            <a:r>
              <a:rPr sz="1600" spc="-195" dirty="0">
                <a:latin typeface="Comic Sans MS" panose="030F0702030302020204" pitchFamily="66" charset="0"/>
                <a:cs typeface="Arial Black"/>
              </a:rPr>
              <a:t>a</a:t>
            </a:r>
            <a:r>
              <a:rPr sz="1600" spc="-175" dirty="0">
                <a:latin typeface="Comic Sans MS" panose="030F0702030302020204" pitchFamily="66" charset="0"/>
                <a:cs typeface="Arial Black"/>
              </a:rPr>
              <a:t>t</a:t>
            </a:r>
            <a:r>
              <a:rPr sz="1600" spc="-120" dirty="0">
                <a:latin typeface="Comic Sans MS" panose="030F0702030302020204" pitchFamily="66" charset="0"/>
                <a:cs typeface="Arial Black"/>
              </a:rPr>
              <a:t>ion</a:t>
            </a:r>
            <a:endParaRPr sz="1600" dirty="0">
              <a:latin typeface="Comic Sans MS" panose="030F0702030302020204" pitchFamily="66" charset="0"/>
              <a:cs typeface="Arial Black"/>
            </a:endParaRPr>
          </a:p>
        </p:txBody>
      </p:sp>
      <p:sp>
        <p:nvSpPr>
          <p:cNvPr id="26" name="Rectangle 25"/>
          <p:cNvSpPr/>
          <p:nvPr/>
        </p:nvSpPr>
        <p:spPr>
          <a:xfrm>
            <a:off x="811228" y="2653537"/>
            <a:ext cx="1725793" cy="856645"/>
          </a:xfrm>
          <a:prstGeom prst="rect">
            <a:avLst/>
          </a:prstGeom>
        </p:spPr>
        <p:txBody>
          <a:bodyPr wrap="none">
            <a:spAutoFit/>
          </a:bodyPr>
          <a:lstStyle/>
          <a:p>
            <a:pPr marL="12700" marR="5080" algn="ctr">
              <a:lnSpc>
                <a:spcPct val="100000"/>
              </a:lnSpc>
              <a:spcBef>
                <a:spcPts val="100"/>
              </a:spcBef>
            </a:pPr>
            <a:r>
              <a:rPr lang="en-US" sz="1600" spc="-90" dirty="0">
                <a:latin typeface="Comic Sans MS" panose="030F0702030302020204" pitchFamily="66" charset="0"/>
                <a:cs typeface="Arial Black"/>
              </a:rPr>
              <a:t>No </a:t>
            </a:r>
            <a:r>
              <a:rPr lang="en-US" sz="1600" spc="-125" dirty="0" smtClean="0">
                <a:latin typeface="Comic Sans MS" panose="030F0702030302020204" pitchFamily="66" charset="0"/>
                <a:cs typeface="Arial Black"/>
              </a:rPr>
              <a:t>support</a:t>
            </a:r>
          </a:p>
          <a:p>
            <a:pPr marL="12700" marR="5080" algn="ctr">
              <a:lnSpc>
                <a:spcPct val="100000"/>
              </a:lnSpc>
              <a:spcBef>
                <a:spcPts val="100"/>
              </a:spcBef>
            </a:pPr>
            <a:r>
              <a:rPr lang="en-US" sz="1600" spc="-125" dirty="0" smtClean="0">
                <a:latin typeface="Comic Sans MS" panose="030F0702030302020204" pitchFamily="66" charset="0"/>
                <a:cs typeface="Arial Black"/>
              </a:rPr>
              <a:t> </a:t>
            </a:r>
            <a:r>
              <a:rPr lang="en-US" sz="1600" spc="-114" dirty="0">
                <a:latin typeface="Comic Sans MS" panose="030F0702030302020204" pitchFamily="66" charset="0"/>
                <a:cs typeface="Arial Black"/>
              </a:rPr>
              <a:t>for  </a:t>
            </a:r>
            <a:r>
              <a:rPr lang="en-US" sz="1600" spc="-145" dirty="0">
                <a:latin typeface="Comic Sans MS" panose="030F0702030302020204" pitchFamily="66" charset="0"/>
                <a:cs typeface="Arial Black"/>
              </a:rPr>
              <a:t>integration </a:t>
            </a:r>
            <a:r>
              <a:rPr lang="en-US" sz="1600" spc="-125" dirty="0">
                <a:latin typeface="Comic Sans MS" panose="030F0702030302020204" pitchFamily="66" charset="0"/>
                <a:cs typeface="Arial Black"/>
              </a:rPr>
              <a:t>of </a:t>
            </a:r>
            <a:endParaRPr lang="en-US" sz="1600" spc="-125" dirty="0" smtClean="0">
              <a:latin typeface="Comic Sans MS" panose="030F0702030302020204" pitchFamily="66" charset="0"/>
              <a:cs typeface="Arial Black"/>
            </a:endParaRPr>
          </a:p>
          <a:p>
            <a:pPr marL="12700" marR="5080" algn="ctr">
              <a:lnSpc>
                <a:spcPct val="100000"/>
              </a:lnSpc>
              <a:spcBef>
                <a:spcPts val="100"/>
              </a:spcBef>
            </a:pPr>
            <a:r>
              <a:rPr lang="en-US" sz="1600" spc="-125" dirty="0" smtClean="0">
                <a:latin typeface="Comic Sans MS" panose="030F0702030302020204" pitchFamily="66" charset="0"/>
                <a:cs typeface="Arial Black"/>
              </a:rPr>
              <a:t> </a:t>
            </a:r>
            <a:r>
              <a:rPr lang="en-US" sz="1600" spc="-160" dirty="0">
                <a:latin typeface="Comic Sans MS" panose="030F0702030302020204" pitchFamily="66" charset="0"/>
                <a:cs typeface="Arial Black"/>
              </a:rPr>
              <a:t>documents</a:t>
            </a:r>
            <a:endParaRPr lang="en-US" sz="1600" dirty="0">
              <a:latin typeface="Comic Sans MS" panose="030F0702030302020204" pitchFamily="66" charset="0"/>
              <a:cs typeface="Arial Black"/>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6420" y="194944"/>
            <a:ext cx="4441190" cy="321242"/>
          </a:xfrm>
          <a:prstGeom prst="rect">
            <a:avLst/>
          </a:prstGeom>
        </p:spPr>
        <p:txBody>
          <a:bodyPr vert="horz" wrap="square" lIns="0" tIns="13335" rIns="0" bIns="0" rtlCol="0">
            <a:spAutoFit/>
          </a:bodyPr>
          <a:lstStyle/>
          <a:p>
            <a:pPr marL="144780" marR="5080" indent="-132715">
              <a:lnSpc>
                <a:spcPct val="100000"/>
              </a:lnSpc>
              <a:spcBef>
                <a:spcPts val="105"/>
              </a:spcBef>
              <a:tabLst>
                <a:tab pos="4176395" algn="l"/>
              </a:tabLst>
            </a:pPr>
            <a:r>
              <a:rPr sz="2000" dirty="0">
                <a:solidFill>
                  <a:srgbClr val="47A19F"/>
                </a:solidFill>
              </a:rPr>
              <a:t>	</a:t>
            </a:r>
            <a:endParaRPr sz="2000" dirty="0"/>
          </a:p>
        </p:txBody>
      </p:sp>
      <p:sp>
        <p:nvSpPr>
          <p:cNvPr id="3" name="object 3"/>
          <p:cNvSpPr/>
          <p:nvPr/>
        </p:nvSpPr>
        <p:spPr>
          <a:xfrm>
            <a:off x="946403" y="902208"/>
            <a:ext cx="192024" cy="193547"/>
          </a:xfrm>
          <a:prstGeom prst="rect">
            <a:avLst/>
          </a:prstGeom>
          <a:blipFill>
            <a:blip r:embed="rId3" cstate="print"/>
            <a:stretch>
              <a:fillRect/>
            </a:stretch>
          </a:blipFill>
        </p:spPr>
        <p:txBody>
          <a:bodyPr wrap="square" lIns="0" tIns="0" rIns="0" bIns="0" rtlCol="0"/>
          <a:lstStyle/>
          <a:p>
            <a:endParaRPr/>
          </a:p>
        </p:txBody>
      </p:sp>
      <p:grpSp>
        <p:nvGrpSpPr>
          <p:cNvPr id="4" name="object 4"/>
          <p:cNvGrpSpPr/>
          <p:nvPr/>
        </p:nvGrpSpPr>
        <p:grpSpPr>
          <a:xfrm>
            <a:off x="0" y="0"/>
            <a:ext cx="1104900" cy="830580"/>
            <a:chOff x="0" y="0"/>
            <a:chExt cx="1104900" cy="830580"/>
          </a:xfrm>
        </p:grpSpPr>
        <p:sp>
          <p:nvSpPr>
            <p:cNvPr id="5" name="object 5"/>
            <p:cNvSpPr/>
            <p:nvPr/>
          </p:nvSpPr>
          <p:spPr>
            <a:xfrm>
              <a:off x="0" y="0"/>
              <a:ext cx="916305" cy="830580"/>
            </a:xfrm>
            <a:custGeom>
              <a:avLst/>
              <a:gdLst/>
              <a:ahLst/>
              <a:cxnLst/>
              <a:rect l="l" t="t" r="r" b="b"/>
              <a:pathLst>
                <a:path w="916305" h="830580">
                  <a:moveTo>
                    <a:pt x="915999" y="0"/>
                  </a:moveTo>
                  <a:lnTo>
                    <a:pt x="0" y="0"/>
                  </a:lnTo>
                  <a:lnTo>
                    <a:pt x="0" y="830579"/>
                  </a:lnTo>
                  <a:lnTo>
                    <a:pt x="48886" y="829304"/>
                  </a:lnTo>
                  <a:lnTo>
                    <a:pt x="97109" y="825518"/>
                  </a:lnTo>
                  <a:lnTo>
                    <a:pt x="144603" y="819287"/>
                  </a:lnTo>
                  <a:lnTo>
                    <a:pt x="191305" y="810674"/>
                  </a:lnTo>
                  <a:lnTo>
                    <a:pt x="237152" y="799742"/>
                  </a:lnTo>
                  <a:lnTo>
                    <a:pt x="282080" y="786555"/>
                  </a:lnTo>
                  <a:lnTo>
                    <a:pt x="326025" y="771177"/>
                  </a:lnTo>
                  <a:lnTo>
                    <a:pt x="368923" y="753671"/>
                  </a:lnTo>
                  <a:lnTo>
                    <a:pt x="410712" y="734100"/>
                  </a:lnTo>
                  <a:lnTo>
                    <a:pt x="451327" y="712530"/>
                  </a:lnTo>
                  <a:lnTo>
                    <a:pt x="490705" y="689022"/>
                  </a:lnTo>
                  <a:lnTo>
                    <a:pt x="528782" y="663641"/>
                  </a:lnTo>
                  <a:lnTo>
                    <a:pt x="565495" y="636451"/>
                  </a:lnTo>
                  <a:lnTo>
                    <a:pt x="600780" y="607514"/>
                  </a:lnTo>
                  <a:lnTo>
                    <a:pt x="634573" y="576895"/>
                  </a:lnTo>
                  <a:lnTo>
                    <a:pt x="666811" y="544657"/>
                  </a:lnTo>
                  <a:lnTo>
                    <a:pt x="697430" y="510864"/>
                  </a:lnTo>
                  <a:lnTo>
                    <a:pt x="726367" y="475579"/>
                  </a:lnTo>
                  <a:lnTo>
                    <a:pt x="753557" y="438866"/>
                  </a:lnTo>
                  <a:lnTo>
                    <a:pt x="778938" y="400789"/>
                  </a:lnTo>
                  <a:lnTo>
                    <a:pt x="802446" y="361411"/>
                  </a:lnTo>
                  <a:lnTo>
                    <a:pt x="824016" y="320796"/>
                  </a:lnTo>
                  <a:lnTo>
                    <a:pt x="843587" y="279007"/>
                  </a:lnTo>
                  <a:lnTo>
                    <a:pt x="861093" y="236109"/>
                  </a:lnTo>
                  <a:lnTo>
                    <a:pt x="876471" y="192164"/>
                  </a:lnTo>
                  <a:lnTo>
                    <a:pt x="889658" y="147236"/>
                  </a:lnTo>
                  <a:lnTo>
                    <a:pt x="900590" y="101389"/>
                  </a:lnTo>
                  <a:lnTo>
                    <a:pt x="909203" y="54687"/>
                  </a:lnTo>
                  <a:lnTo>
                    <a:pt x="915434" y="7193"/>
                  </a:lnTo>
                  <a:lnTo>
                    <a:pt x="915999" y="0"/>
                  </a:lnTo>
                  <a:close/>
                </a:path>
              </a:pathLst>
            </a:custGeom>
            <a:solidFill>
              <a:srgbClr val="47A19F">
                <a:alpha val="70195"/>
              </a:srgbClr>
            </a:solidFill>
          </p:spPr>
          <p:txBody>
            <a:bodyPr wrap="square" lIns="0" tIns="0" rIns="0" bIns="0" rtlCol="0"/>
            <a:lstStyle/>
            <a:p>
              <a:endParaRPr/>
            </a:p>
          </p:txBody>
        </p:sp>
        <p:sp>
          <p:nvSpPr>
            <p:cNvPr id="6" name="object 6"/>
            <p:cNvSpPr/>
            <p:nvPr/>
          </p:nvSpPr>
          <p:spPr>
            <a:xfrm>
              <a:off x="326136" y="236220"/>
              <a:ext cx="594360" cy="594360"/>
            </a:xfrm>
            <a:custGeom>
              <a:avLst/>
              <a:gdLst/>
              <a:ahLst/>
              <a:cxnLst/>
              <a:rect l="l" t="t" r="r" b="b"/>
              <a:pathLst>
                <a:path w="594360" h="594360">
                  <a:moveTo>
                    <a:pt x="297180" y="0"/>
                  </a:moveTo>
                  <a:lnTo>
                    <a:pt x="248977" y="3890"/>
                  </a:lnTo>
                  <a:lnTo>
                    <a:pt x="203250" y="15154"/>
                  </a:lnTo>
                  <a:lnTo>
                    <a:pt x="160611" y="33179"/>
                  </a:lnTo>
                  <a:lnTo>
                    <a:pt x="121671" y="57351"/>
                  </a:lnTo>
                  <a:lnTo>
                    <a:pt x="87044" y="87058"/>
                  </a:lnTo>
                  <a:lnTo>
                    <a:pt x="57340" y="121688"/>
                  </a:lnTo>
                  <a:lnTo>
                    <a:pt x="33171" y="160628"/>
                  </a:lnTo>
                  <a:lnTo>
                    <a:pt x="15150" y="203265"/>
                  </a:lnTo>
                  <a:lnTo>
                    <a:pt x="3889" y="248986"/>
                  </a:lnTo>
                  <a:lnTo>
                    <a:pt x="0" y="297179"/>
                  </a:lnTo>
                  <a:lnTo>
                    <a:pt x="3889" y="345373"/>
                  </a:lnTo>
                  <a:lnTo>
                    <a:pt x="15150" y="391094"/>
                  </a:lnTo>
                  <a:lnTo>
                    <a:pt x="33171" y="433731"/>
                  </a:lnTo>
                  <a:lnTo>
                    <a:pt x="57340" y="472671"/>
                  </a:lnTo>
                  <a:lnTo>
                    <a:pt x="87044" y="507301"/>
                  </a:lnTo>
                  <a:lnTo>
                    <a:pt x="121671" y="537008"/>
                  </a:lnTo>
                  <a:lnTo>
                    <a:pt x="160611" y="561180"/>
                  </a:lnTo>
                  <a:lnTo>
                    <a:pt x="203250" y="579205"/>
                  </a:lnTo>
                  <a:lnTo>
                    <a:pt x="248977" y="590469"/>
                  </a:lnTo>
                  <a:lnTo>
                    <a:pt x="297180" y="594359"/>
                  </a:lnTo>
                  <a:lnTo>
                    <a:pt x="345382" y="590469"/>
                  </a:lnTo>
                  <a:lnTo>
                    <a:pt x="391109" y="579205"/>
                  </a:lnTo>
                  <a:lnTo>
                    <a:pt x="433748" y="561180"/>
                  </a:lnTo>
                  <a:lnTo>
                    <a:pt x="472688" y="537008"/>
                  </a:lnTo>
                  <a:lnTo>
                    <a:pt x="507315" y="507301"/>
                  </a:lnTo>
                  <a:lnTo>
                    <a:pt x="537019" y="472671"/>
                  </a:lnTo>
                  <a:lnTo>
                    <a:pt x="561188" y="433731"/>
                  </a:lnTo>
                  <a:lnTo>
                    <a:pt x="579209" y="391094"/>
                  </a:lnTo>
                  <a:lnTo>
                    <a:pt x="590470" y="345373"/>
                  </a:lnTo>
                  <a:lnTo>
                    <a:pt x="594360" y="297179"/>
                  </a:lnTo>
                  <a:lnTo>
                    <a:pt x="590470" y="248986"/>
                  </a:lnTo>
                  <a:lnTo>
                    <a:pt x="579209" y="203265"/>
                  </a:lnTo>
                  <a:lnTo>
                    <a:pt x="561188" y="160628"/>
                  </a:lnTo>
                  <a:lnTo>
                    <a:pt x="537019" y="121688"/>
                  </a:lnTo>
                  <a:lnTo>
                    <a:pt x="507315" y="87058"/>
                  </a:lnTo>
                  <a:lnTo>
                    <a:pt x="472688" y="57351"/>
                  </a:lnTo>
                  <a:lnTo>
                    <a:pt x="433748" y="33179"/>
                  </a:lnTo>
                  <a:lnTo>
                    <a:pt x="391109" y="15154"/>
                  </a:lnTo>
                  <a:lnTo>
                    <a:pt x="345382" y="3890"/>
                  </a:lnTo>
                  <a:lnTo>
                    <a:pt x="297180" y="0"/>
                  </a:lnTo>
                  <a:close/>
                </a:path>
              </a:pathLst>
            </a:custGeom>
            <a:solidFill>
              <a:srgbClr val="6C92C0">
                <a:alpha val="70195"/>
              </a:srgbClr>
            </a:solidFill>
          </p:spPr>
          <p:txBody>
            <a:bodyPr wrap="square" lIns="0" tIns="0" rIns="0" bIns="0" rtlCol="0"/>
            <a:lstStyle/>
            <a:p>
              <a:endParaRPr/>
            </a:p>
          </p:txBody>
        </p:sp>
        <p:sp>
          <p:nvSpPr>
            <p:cNvPr id="7" name="object 7"/>
            <p:cNvSpPr/>
            <p:nvPr/>
          </p:nvSpPr>
          <p:spPr>
            <a:xfrm>
              <a:off x="911352" y="246888"/>
              <a:ext cx="193547" cy="19354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52855" y="541019"/>
              <a:ext cx="254635" cy="289560"/>
            </a:xfrm>
            <a:custGeom>
              <a:avLst/>
              <a:gdLst/>
              <a:ahLst/>
              <a:cxnLst/>
              <a:rect l="l" t="t" r="r" b="b"/>
              <a:pathLst>
                <a:path w="254634" h="289559">
                  <a:moveTo>
                    <a:pt x="127253" y="0"/>
                  </a:moveTo>
                  <a:lnTo>
                    <a:pt x="87031" y="7376"/>
                  </a:lnTo>
                  <a:lnTo>
                    <a:pt x="52098" y="27919"/>
                  </a:lnTo>
                  <a:lnTo>
                    <a:pt x="24552" y="59253"/>
                  </a:lnTo>
                  <a:lnTo>
                    <a:pt x="6487" y="98999"/>
                  </a:lnTo>
                  <a:lnTo>
                    <a:pt x="0" y="144779"/>
                  </a:lnTo>
                  <a:lnTo>
                    <a:pt x="6487" y="190560"/>
                  </a:lnTo>
                  <a:lnTo>
                    <a:pt x="24552" y="230306"/>
                  </a:lnTo>
                  <a:lnTo>
                    <a:pt x="52098" y="261640"/>
                  </a:lnTo>
                  <a:lnTo>
                    <a:pt x="87031" y="282183"/>
                  </a:lnTo>
                  <a:lnTo>
                    <a:pt x="127253" y="289559"/>
                  </a:lnTo>
                  <a:lnTo>
                    <a:pt x="167476" y="282183"/>
                  </a:lnTo>
                  <a:lnTo>
                    <a:pt x="202409" y="261640"/>
                  </a:lnTo>
                  <a:lnTo>
                    <a:pt x="229955" y="230306"/>
                  </a:lnTo>
                  <a:lnTo>
                    <a:pt x="248020" y="190560"/>
                  </a:lnTo>
                  <a:lnTo>
                    <a:pt x="254507" y="144779"/>
                  </a:lnTo>
                  <a:lnTo>
                    <a:pt x="248020" y="98999"/>
                  </a:lnTo>
                  <a:lnTo>
                    <a:pt x="229955" y="59253"/>
                  </a:lnTo>
                  <a:lnTo>
                    <a:pt x="202409" y="27919"/>
                  </a:lnTo>
                  <a:lnTo>
                    <a:pt x="167476" y="7376"/>
                  </a:lnTo>
                  <a:lnTo>
                    <a:pt x="127253" y="0"/>
                  </a:lnTo>
                  <a:close/>
                </a:path>
              </a:pathLst>
            </a:custGeom>
            <a:solidFill>
              <a:srgbClr val="A3D5D4"/>
            </a:solidFill>
          </p:spPr>
          <p:txBody>
            <a:bodyPr wrap="square" lIns="0" tIns="0" rIns="0" bIns="0" rtlCol="0"/>
            <a:lstStyle/>
            <a:p>
              <a:endParaRPr/>
            </a:p>
          </p:txBody>
        </p:sp>
      </p:grpSp>
      <p:sp>
        <p:nvSpPr>
          <p:cNvPr id="35" name="Rounded Rectangle 34"/>
          <p:cNvSpPr/>
          <p:nvPr/>
        </p:nvSpPr>
        <p:spPr>
          <a:xfrm>
            <a:off x="1592706" y="183515"/>
            <a:ext cx="2064894" cy="788035"/>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3500000" scaled="1"/>
            <a:tileRect/>
          </a:gradFill>
          <a:ln w="3175">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95" dirty="0">
                <a:solidFill>
                  <a:schemeClr val="tx1"/>
                </a:solidFill>
                <a:latin typeface="MV Boli" panose="02000500030200090000" pitchFamily="2" charset="0"/>
                <a:cs typeface="MV Boli" panose="02000500030200090000" pitchFamily="2" charset="0"/>
              </a:rPr>
              <a:t>Tra</a:t>
            </a:r>
            <a:r>
              <a:rPr lang="en-US" spc="-229" dirty="0">
                <a:solidFill>
                  <a:schemeClr val="tx1"/>
                </a:solidFill>
                <a:latin typeface="MV Boli" panose="02000500030200090000" pitchFamily="2" charset="0"/>
                <a:cs typeface="MV Boli" panose="02000500030200090000" pitchFamily="2" charset="0"/>
              </a:rPr>
              <a:t>d</a:t>
            </a:r>
            <a:r>
              <a:rPr lang="en-US" spc="-135" dirty="0">
                <a:solidFill>
                  <a:schemeClr val="tx1"/>
                </a:solidFill>
                <a:latin typeface="MV Boli" panose="02000500030200090000" pitchFamily="2" charset="0"/>
                <a:cs typeface="MV Boli" panose="02000500030200090000" pitchFamily="2" charset="0"/>
              </a:rPr>
              <a:t>it</a:t>
            </a:r>
            <a:r>
              <a:rPr lang="en-US" spc="-125" dirty="0">
                <a:solidFill>
                  <a:schemeClr val="tx1"/>
                </a:solidFill>
                <a:latin typeface="MV Boli" panose="02000500030200090000" pitchFamily="2" charset="0"/>
                <a:cs typeface="MV Boli" panose="02000500030200090000" pitchFamily="2" charset="0"/>
              </a:rPr>
              <a:t>i</a:t>
            </a:r>
            <a:r>
              <a:rPr lang="en-US" spc="-215" dirty="0">
                <a:solidFill>
                  <a:schemeClr val="tx1"/>
                </a:solidFill>
                <a:latin typeface="MV Boli" panose="02000500030200090000" pitchFamily="2" charset="0"/>
                <a:cs typeface="MV Boli" panose="02000500030200090000" pitchFamily="2" charset="0"/>
              </a:rPr>
              <a:t>ona</a:t>
            </a:r>
            <a:r>
              <a:rPr lang="en-US" spc="-105" dirty="0">
                <a:solidFill>
                  <a:schemeClr val="tx1"/>
                </a:solidFill>
                <a:latin typeface="MV Boli" panose="02000500030200090000" pitchFamily="2" charset="0"/>
                <a:cs typeface="MV Boli" panose="02000500030200090000" pitchFamily="2" charset="0"/>
              </a:rPr>
              <a:t>l</a:t>
            </a:r>
            <a:r>
              <a:rPr lang="en-US" spc="-150" dirty="0">
                <a:solidFill>
                  <a:schemeClr val="tx1"/>
                </a:solidFill>
                <a:latin typeface="MV Boli" panose="02000500030200090000" pitchFamily="2" charset="0"/>
                <a:cs typeface="MV Boli" panose="02000500030200090000" pitchFamily="2" charset="0"/>
              </a:rPr>
              <a:t> </a:t>
            </a:r>
            <a:r>
              <a:rPr lang="en-US" spc="-260" dirty="0">
                <a:solidFill>
                  <a:schemeClr val="tx1"/>
                </a:solidFill>
                <a:latin typeface="MV Boli" panose="02000500030200090000" pitchFamily="2" charset="0"/>
                <a:cs typeface="MV Boli" panose="02000500030200090000" pitchFamily="2" charset="0"/>
              </a:rPr>
              <a:t>Systems</a:t>
            </a:r>
            <a:r>
              <a:rPr lang="en-US" spc="-155" dirty="0">
                <a:solidFill>
                  <a:schemeClr val="tx1"/>
                </a:solidFill>
                <a:latin typeface="MV Boli" panose="02000500030200090000" pitchFamily="2" charset="0"/>
                <a:cs typeface="MV Boli" panose="02000500030200090000" pitchFamily="2" charset="0"/>
              </a:rPr>
              <a:t> </a:t>
            </a:r>
            <a:r>
              <a:rPr lang="en-US" spc="-229" dirty="0">
                <a:solidFill>
                  <a:schemeClr val="tx1"/>
                </a:solidFill>
                <a:latin typeface="MV Boli" panose="02000500030200090000" pitchFamily="2" charset="0"/>
                <a:cs typeface="MV Boli" panose="02000500030200090000" pitchFamily="2" charset="0"/>
              </a:rPr>
              <a:t>Deve</a:t>
            </a:r>
            <a:r>
              <a:rPr lang="en-US" spc="-120" dirty="0">
                <a:solidFill>
                  <a:schemeClr val="tx1"/>
                </a:solidFill>
                <a:latin typeface="MV Boli" panose="02000500030200090000" pitchFamily="2" charset="0"/>
                <a:cs typeface="MV Boli" panose="02000500030200090000" pitchFamily="2" charset="0"/>
              </a:rPr>
              <a:t>l</a:t>
            </a:r>
            <a:r>
              <a:rPr lang="en-US" spc="-215" dirty="0">
                <a:solidFill>
                  <a:schemeClr val="tx1"/>
                </a:solidFill>
                <a:latin typeface="MV Boli" panose="02000500030200090000" pitchFamily="2" charset="0"/>
                <a:cs typeface="MV Boli" panose="02000500030200090000" pitchFamily="2" charset="0"/>
              </a:rPr>
              <a:t>opmen</a:t>
            </a:r>
            <a:r>
              <a:rPr lang="en-US" spc="-125" dirty="0">
                <a:solidFill>
                  <a:schemeClr val="tx1"/>
                </a:solidFill>
                <a:latin typeface="MV Boli" panose="02000500030200090000" pitchFamily="2" charset="0"/>
                <a:cs typeface="MV Boli" panose="02000500030200090000" pitchFamily="2" charset="0"/>
              </a:rPr>
              <a:t>t</a:t>
            </a:r>
            <a:endParaRPr lang="en-US" dirty="0">
              <a:solidFill>
                <a:schemeClr val="tx1"/>
              </a:solidFill>
              <a:latin typeface="MV Boli" panose="02000500030200090000" pitchFamily="2" charset="0"/>
              <a:cs typeface="MV Boli" panose="02000500030200090000" pitchFamily="2" charset="0"/>
            </a:endParaRPr>
          </a:p>
        </p:txBody>
      </p:sp>
      <p:sp>
        <p:nvSpPr>
          <p:cNvPr id="37" name="Rounded Rectangle 36"/>
          <p:cNvSpPr/>
          <p:nvPr/>
        </p:nvSpPr>
        <p:spPr>
          <a:xfrm>
            <a:off x="4958650" y="188651"/>
            <a:ext cx="2204150" cy="782899"/>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3500000" scaled="1"/>
            <a:tileRect/>
          </a:gradFill>
          <a:ln w="3175">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95" dirty="0">
                <a:solidFill>
                  <a:schemeClr val="tx1"/>
                </a:solidFill>
                <a:latin typeface="MV Boli" panose="02000500030200090000" pitchFamily="2" charset="0"/>
                <a:cs typeface="MV Boli" panose="02000500030200090000" pitchFamily="2" charset="0"/>
              </a:rPr>
              <a:t>CASE-Based Systems Development</a:t>
            </a:r>
          </a:p>
        </p:txBody>
      </p:sp>
      <p:sp>
        <p:nvSpPr>
          <p:cNvPr id="38" name="Curved Left Arrow 37"/>
          <p:cNvSpPr/>
          <p:nvPr/>
        </p:nvSpPr>
        <p:spPr>
          <a:xfrm>
            <a:off x="3657600" y="276408"/>
            <a:ext cx="853821" cy="685800"/>
          </a:xfrm>
          <a:prstGeom prst="curvedLeftArrow">
            <a:avLst/>
          </a:prstGeom>
          <a:solidFill>
            <a:schemeClr val="accent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urved Right Arrow 38"/>
          <p:cNvSpPr/>
          <p:nvPr/>
        </p:nvSpPr>
        <p:spPr>
          <a:xfrm>
            <a:off x="3810000" y="194944"/>
            <a:ext cx="1148650" cy="635635"/>
          </a:xfrm>
          <a:prstGeom prst="curvedRightArrow">
            <a:avLst/>
          </a:prstGeom>
          <a:solidFill>
            <a:schemeClr val="accent3">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Picture 33"/>
          <p:cNvPicPr>
            <a:picLocks noChangeAspect="1"/>
          </p:cNvPicPr>
          <p:nvPr/>
        </p:nvPicPr>
        <p:blipFill>
          <a:blip r:embed="rId5"/>
          <a:stretch>
            <a:fillRect/>
          </a:stretch>
        </p:blipFill>
        <p:spPr>
          <a:xfrm>
            <a:off x="2281455" y="1308686"/>
            <a:ext cx="4271745" cy="3835119"/>
          </a:xfrm>
          <a:prstGeom prst="rect">
            <a:avLst/>
          </a:prstGeom>
          <a:ln>
            <a:noFill/>
          </a:ln>
          <a:effectLst>
            <a:softEdge rad="112500"/>
          </a:effectLst>
        </p:spPr>
      </p:pic>
      <p:pic>
        <p:nvPicPr>
          <p:cNvPr id="40" name="Picture 39"/>
          <p:cNvPicPr>
            <a:picLocks noChangeAspect="1"/>
          </p:cNvPicPr>
          <p:nvPr/>
        </p:nvPicPr>
        <p:blipFill>
          <a:blip r:embed="rId6"/>
          <a:stretch>
            <a:fillRect/>
          </a:stretch>
        </p:blipFill>
        <p:spPr>
          <a:xfrm>
            <a:off x="4077076" y="1758422"/>
            <a:ext cx="704008" cy="254641"/>
          </a:xfrm>
          <a:prstGeom prst="rect">
            <a:avLst/>
          </a:prstGeom>
        </p:spPr>
      </p:pic>
      <p:pic>
        <p:nvPicPr>
          <p:cNvPr id="41" name="Picture 40"/>
          <p:cNvPicPr>
            <a:picLocks noChangeAspect="1"/>
          </p:cNvPicPr>
          <p:nvPr/>
        </p:nvPicPr>
        <p:blipFill>
          <a:blip r:embed="rId7"/>
          <a:stretch>
            <a:fillRect/>
          </a:stretch>
        </p:blipFill>
        <p:spPr>
          <a:xfrm>
            <a:off x="2819400" y="4374446"/>
            <a:ext cx="546158" cy="240570"/>
          </a:xfrm>
          <a:prstGeom prst="rect">
            <a:avLst/>
          </a:prstGeom>
        </p:spPr>
      </p:pic>
      <p:pic>
        <p:nvPicPr>
          <p:cNvPr id="42" name="Picture 41"/>
          <p:cNvPicPr>
            <a:picLocks noChangeAspect="1"/>
          </p:cNvPicPr>
          <p:nvPr/>
        </p:nvPicPr>
        <p:blipFill>
          <a:blip r:embed="rId8"/>
          <a:stretch>
            <a:fillRect/>
          </a:stretch>
        </p:blipFill>
        <p:spPr>
          <a:xfrm>
            <a:off x="5506126" y="4321914"/>
            <a:ext cx="690007" cy="293101"/>
          </a:xfrm>
          <a:prstGeom prst="rect">
            <a:avLst/>
          </a:prstGeom>
        </p:spPr>
      </p:pic>
      <p:pic>
        <p:nvPicPr>
          <p:cNvPr id="44" name="Picture 43"/>
          <p:cNvPicPr>
            <a:picLocks noChangeAspect="1"/>
          </p:cNvPicPr>
          <p:nvPr/>
        </p:nvPicPr>
        <p:blipFill>
          <a:blip r:embed="rId9"/>
          <a:stretch>
            <a:fillRect/>
          </a:stretch>
        </p:blipFill>
        <p:spPr>
          <a:xfrm>
            <a:off x="5161488" y="1732287"/>
            <a:ext cx="1232244" cy="322732"/>
          </a:xfrm>
          <a:prstGeom prst="rect">
            <a:avLst/>
          </a:prstGeom>
        </p:spPr>
      </p:pic>
      <p:pic>
        <p:nvPicPr>
          <p:cNvPr id="47" name="Picture 46"/>
          <p:cNvPicPr>
            <a:picLocks noChangeAspect="1"/>
          </p:cNvPicPr>
          <p:nvPr/>
        </p:nvPicPr>
        <p:blipFill>
          <a:blip r:embed="rId10"/>
          <a:stretch>
            <a:fillRect/>
          </a:stretch>
        </p:blipFill>
        <p:spPr>
          <a:xfrm>
            <a:off x="2447790" y="1921877"/>
            <a:ext cx="1354275" cy="1475813"/>
          </a:xfrm>
          <a:prstGeom prst="rect">
            <a:avLst/>
          </a:prstGeom>
          <a:ln>
            <a:noFill/>
          </a:ln>
          <a:effectLst>
            <a:softEdge rad="112500"/>
          </a:effectLst>
        </p:spPr>
      </p:pic>
      <p:pic>
        <p:nvPicPr>
          <p:cNvPr id="48" name="Picture 47"/>
          <p:cNvPicPr>
            <a:picLocks noChangeAspect="1"/>
          </p:cNvPicPr>
          <p:nvPr/>
        </p:nvPicPr>
        <p:blipFill rotWithShape="1">
          <a:blip r:embed="rId11"/>
          <a:srcRect l="19681" t="-8015" b="-1"/>
          <a:stretch/>
        </p:blipFill>
        <p:spPr>
          <a:xfrm>
            <a:off x="2734497" y="2280935"/>
            <a:ext cx="549386" cy="290816"/>
          </a:xfrm>
          <a:prstGeom prst="rect">
            <a:avLst/>
          </a:prstGeom>
        </p:spPr>
      </p:pic>
      <p:pic>
        <p:nvPicPr>
          <p:cNvPr id="49" name="Picture 48"/>
          <p:cNvPicPr>
            <a:picLocks noChangeAspect="1"/>
          </p:cNvPicPr>
          <p:nvPr/>
        </p:nvPicPr>
        <p:blipFill>
          <a:blip r:embed="rId12"/>
          <a:stretch>
            <a:fillRect/>
          </a:stretch>
        </p:blipFill>
        <p:spPr>
          <a:xfrm>
            <a:off x="3982761" y="3243464"/>
            <a:ext cx="842732" cy="30845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object 3"/>
          <p:cNvSpPr/>
          <p:nvPr/>
        </p:nvSpPr>
        <p:spPr>
          <a:xfrm>
            <a:off x="3633215" y="3563111"/>
            <a:ext cx="192024" cy="19202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3971544" y="3563111"/>
            <a:ext cx="193547" cy="192024"/>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4651247" y="3563111"/>
            <a:ext cx="192024" cy="192024"/>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4311396" y="3563111"/>
            <a:ext cx="193548" cy="19202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4991100" y="3563111"/>
            <a:ext cx="192024" cy="19202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329428" y="3563111"/>
            <a:ext cx="193548" cy="1920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632966" y="1869185"/>
            <a:ext cx="1446530" cy="0"/>
          </a:xfrm>
          <a:custGeom>
            <a:avLst/>
            <a:gdLst/>
            <a:ahLst/>
            <a:cxnLst/>
            <a:rect l="l" t="t" r="r" b="b"/>
            <a:pathLst>
              <a:path w="1446530">
                <a:moveTo>
                  <a:pt x="0" y="0"/>
                </a:moveTo>
                <a:lnTo>
                  <a:pt x="1446021" y="0"/>
                </a:lnTo>
              </a:path>
            </a:pathLst>
          </a:custGeom>
          <a:ln w="25908">
            <a:solidFill>
              <a:srgbClr val="6C92C0"/>
            </a:solidFill>
          </a:ln>
        </p:spPr>
        <p:txBody>
          <a:bodyPr wrap="square" lIns="0" tIns="0" rIns="0" bIns="0" rtlCol="0"/>
          <a:lstStyle/>
          <a:p>
            <a:endParaRPr/>
          </a:p>
        </p:txBody>
      </p:sp>
      <p:sp>
        <p:nvSpPr>
          <p:cNvPr id="10" name="object 10"/>
          <p:cNvSpPr/>
          <p:nvPr/>
        </p:nvSpPr>
        <p:spPr>
          <a:xfrm>
            <a:off x="6224778" y="1869185"/>
            <a:ext cx="1446530" cy="0"/>
          </a:xfrm>
          <a:custGeom>
            <a:avLst/>
            <a:gdLst/>
            <a:ahLst/>
            <a:cxnLst/>
            <a:rect l="l" t="t" r="r" b="b"/>
            <a:pathLst>
              <a:path w="1446529">
                <a:moveTo>
                  <a:pt x="0" y="0"/>
                </a:moveTo>
                <a:lnTo>
                  <a:pt x="1446022" y="0"/>
                </a:lnTo>
              </a:path>
            </a:pathLst>
          </a:custGeom>
          <a:ln w="25908">
            <a:solidFill>
              <a:srgbClr val="47A19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3355051" y="1595890"/>
            <a:ext cx="237566" cy="369332"/>
          </a:xfrm>
          <a:prstGeom prst="rect">
            <a:avLst/>
          </a:prstGeom>
        </p:spPr>
        <p:txBody>
          <a:bodyPr wrap="none">
            <a:spAutoFit/>
          </a:bodyPr>
          <a:lstStyle/>
          <a:p>
            <a:r>
              <a:rPr lang="en-US" dirty="0"/>
              <a:t> </a:t>
            </a:r>
          </a:p>
        </p:txBody>
      </p:sp>
      <p:sp>
        <p:nvSpPr>
          <p:cNvPr id="13" name="Shape 29"/>
          <p:cNvSpPr/>
          <p:nvPr/>
        </p:nvSpPr>
        <p:spPr>
          <a:xfrm rot="248906">
            <a:off x="324597" y="1534047"/>
            <a:ext cx="634963" cy="696983"/>
          </a:xfrm>
          <a:custGeom>
            <a:avLst/>
            <a:gdLst/>
            <a:ahLst/>
            <a:cxnLst>
              <a:cxn ang="0">
                <a:pos x="wd2" y="hd2"/>
              </a:cxn>
              <a:cxn ang="5400000">
                <a:pos x="wd2" y="hd2"/>
              </a:cxn>
              <a:cxn ang="10800000">
                <a:pos x="wd2" y="hd2"/>
              </a:cxn>
              <a:cxn ang="16200000">
                <a:pos x="wd2" y="hd2"/>
              </a:cxn>
            </a:cxnLst>
            <a:rect l="0" t="0" r="r" b="b"/>
            <a:pathLst>
              <a:path w="20167" h="20674" extrusionOk="0">
                <a:moveTo>
                  <a:pt x="19730" y="15846"/>
                </a:moveTo>
                <a:cubicBezTo>
                  <a:pt x="20884" y="17547"/>
                  <a:pt x="19675" y="19548"/>
                  <a:pt x="17044" y="20294"/>
                </a:cubicBezTo>
                <a:lnTo>
                  <a:pt x="16702" y="20391"/>
                </a:lnTo>
                <a:cubicBezTo>
                  <a:pt x="14071" y="21137"/>
                  <a:pt x="10973" y="20356"/>
                  <a:pt x="9820" y="18655"/>
                </a:cubicBezTo>
                <a:lnTo>
                  <a:pt x="438" y="4828"/>
                </a:lnTo>
                <a:cubicBezTo>
                  <a:pt x="-716" y="3127"/>
                  <a:pt x="493" y="1126"/>
                  <a:pt x="3124" y="380"/>
                </a:cubicBezTo>
                <a:lnTo>
                  <a:pt x="3466" y="283"/>
                </a:lnTo>
                <a:cubicBezTo>
                  <a:pt x="6097" y="-463"/>
                  <a:pt x="9194" y="318"/>
                  <a:pt x="10348" y="2019"/>
                </a:cubicBezTo>
                <a:cubicBezTo>
                  <a:pt x="10348" y="2019"/>
                  <a:pt x="19730" y="15846"/>
                  <a:pt x="19730" y="15846"/>
                </a:cubicBezTo>
                <a:close/>
              </a:path>
            </a:pathLst>
          </a:custGeom>
          <a:solidFill>
            <a:schemeClr val="accent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4" name="Shape 30"/>
          <p:cNvSpPr/>
          <p:nvPr/>
        </p:nvSpPr>
        <p:spPr>
          <a:xfrm>
            <a:off x="1378969" y="3609716"/>
            <a:ext cx="532687" cy="671221"/>
          </a:xfrm>
          <a:custGeom>
            <a:avLst/>
            <a:gdLst/>
            <a:ahLst/>
            <a:cxnLst>
              <a:cxn ang="0">
                <a:pos x="wd2" y="hd2"/>
              </a:cxn>
              <a:cxn ang="5400000">
                <a:pos x="wd2" y="hd2"/>
              </a:cxn>
              <a:cxn ang="10800000">
                <a:pos x="wd2" y="hd2"/>
              </a:cxn>
              <a:cxn ang="16200000">
                <a:pos x="wd2" y="hd2"/>
              </a:cxn>
            </a:cxnLst>
            <a:rect l="0" t="0" r="r" b="b"/>
            <a:pathLst>
              <a:path w="20167" h="20674" extrusionOk="0">
                <a:moveTo>
                  <a:pt x="19730" y="15846"/>
                </a:moveTo>
                <a:cubicBezTo>
                  <a:pt x="20884" y="17547"/>
                  <a:pt x="19675" y="19548"/>
                  <a:pt x="17044" y="20294"/>
                </a:cubicBezTo>
                <a:lnTo>
                  <a:pt x="16702" y="20391"/>
                </a:lnTo>
                <a:cubicBezTo>
                  <a:pt x="14071" y="21137"/>
                  <a:pt x="10973" y="20356"/>
                  <a:pt x="9820" y="18655"/>
                </a:cubicBezTo>
                <a:lnTo>
                  <a:pt x="438" y="4828"/>
                </a:lnTo>
                <a:cubicBezTo>
                  <a:pt x="-716" y="3127"/>
                  <a:pt x="493" y="1126"/>
                  <a:pt x="3124" y="380"/>
                </a:cubicBezTo>
                <a:lnTo>
                  <a:pt x="3466" y="283"/>
                </a:lnTo>
                <a:cubicBezTo>
                  <a:pt x="6097" y="-463"/>
                  <a:pt x="9194" y="318"/>
                  <a:pt x="10348" y="2019"/>
                </a:cubicBezTo>
                <a:cubicBezTo>
                  <a:pt x="10348" y="2019"/>
                  <a:pt x="19730" y="15846"/>
                  <a:pt x="19730" y="15846"/>
                </a:cubicBezTo>
                <a:close/>
              </a:path>
            </a:pathLst>
          </a:custGeom>
          <a:solidFill>
            <a:schemeClr val="accent3"/>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5" name="Shape 31"/>
          <p:cNvSpPr/>
          <p:nvPr/>
        </p:nvSpPr>
        <p:spPr>
          <a:xfrm rot="20954582">
            <a:off x="283646" y="3307497"/>
            <a:ext cx="319588" cy="388927"/>
          </a:xfrm>
          <a:custGeom>
            <a:avLst/>
            <a:gdLst/>
            <a:ahLst/>
            <a:cxnLst>
              <a:cxn ang="0">
                <a:pos x="wd2" y="hd2"/>
              </a:cxn>
              <a:cxn ang="5400000">
                <a:pos x="wd2" y="hd2"/>
              </a:cxn>
              <a:cxn ang="10800000">
                <a:pos x="wd2" y="hd2"/>
              </a:cxn>
              <a:cxn ang="16200000">
                <a:pos x="wd2" y="hd2"/>
              </a:cxn>
            </a:cxnLst>
            <a:rect l="0" t="0" r="r" b="b"/>
            <a:pathLst>
              <a:path w="21600" h="21600" extrusionOk="0">
                <a:moveTo>
                  <a:pt x="21600" y="2577"/>
                </a:moveTo>
                <a:cubicBezTo>
                  <a:pt x="14648" y="4547"/>
                  <a:pt x="10800" y="7048"/>
                  <a:pt x="10800" y="9928"/>
                </a:cubicBezTo>
                <a:cubicBezTo>
                  <a:pt x="10800" y="12733"/>
                  <a:pt x="14400" y="14703"/>
                  <a:pt x="19614" y="15309"/>
                </a:cubicBezTo>
                <a:cubicBezTo>
                  <a:pt x="20235" y="15385"/>
                  <a:pt x="21476" y="16219"/>
                  <a:pt x="21476" y="18038"/>
                </a:cubicBezTo>
                <a:cubicBezTo>
                  <a:pt x="21476" y="20160"/>
                  <a:pt x="17752" y="21600"/>
                  <a:pt x="14400" y="21600"/>
                </a:cubicBezTo>
                <a:lnTo>
                  <a:pt x="14276" y="21600"/>
                </a:lnTo>
                <a:cubicBezTo>
                  <a:pt x="7945" y="21600"/>
                  <a:pt x="0" y="18114"/>
                  <a:pt x="0" y="12278"/>
                </a:cubicBezTo>
                <a:cubicBezTo>
                  <a:pt x="0" y="5457"/>
                  <a:pt x="10179" y="1592"/>
                  <a:pt x="19862" y="0"/>
                </a:cubicBezTo>
                <a:cubicBezTo>
                  <a:pt x="19862" y="0"/>
                  <a:pt x="21600" y="2577"/>
                  <a:pt x="21600" y="2577"/>
                </a:cubicBezTo>
                <a:close/>
              </a:path>
            </a:pathLst>
          </a:custGeom>
          <a:solidFill>
            <a:schemeClr val="accent2"/>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3" name="Arc 22"/>
          <p:cNvSpPr/>
          <p:nvPr/>
        </p:nvSpPr>
        <p:spPr>
          <a:xfrm rot="1125146">
            <a:off x="200111" y="1347555"/>
            <a:ext cx="2890404" cy="2792747"/>
          </a:xfrm>
          <a:prstGeom prst="arc">
            <a:avLst>
              <a:gd name="adj1" fmla="val 16011557"/>
              <a:gd name="adj2" fmla="val 3253069"/>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lowchart: Connector 23"/>
          <p:cNvSpPr/>
          <p:nvPr/>
        </p:nvSpPr>
        <p:spPr>
          <a:xfrm>
            <a:off x="2428378" y="1553544"/>
            <a:ext cx="152400" cy="152400"/>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2847478" y="2041039"/>
            <a:ext cx="152400" cy="1524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3027763" y="2743928"/>
            <a:ext cx="152400" cy="152400"/>
          </a:xfrm>
          <a:prstGeom prst="flowChartConnector">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2847478" y="3330449"/>
            <a:ext cx="152400" cy="152400"/>
          </a:xfrm>
          <a:prstGeom prst="flowChartConnector">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2449587" y="3794080"/>
            <a:ext cx="152400" cy="152400"/>
          </a:xfrm>
          <a:prstGeom prst="flowChartConnector">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285062" y="1013789"/>
            <a:ext cx="4334938" cy="549745"/>
          </a:xfrm>
          <a:prstGeom prst="roundRect">
            <a:avLst>
              <a:gd name="adj" fmla="val 4534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Sitka Text" panose="02000505000000020004" pitchFamily="2" charset="0"/>
              </a:rPr>
              <a:t>Introduction to CASE</a:t>
            </a:r>
            <a:endParaRPr lang="en-US" dirty="0">
              <a:solidFill>
                <a:schemeClr val="bg1"/>
              </a:solidFill>
              <a:latin typeface="Sitka Text" panose="02000505000000020004" pitchFamily="2" charset="0"/>
            </a:endParaRPr>
          </a:p>
        </p:txBody>
      </p:sp>
      <p:sp>
        <p:nvSpPr>
          <p:cNvPr id="34" name="Flowchart: Connector 33"/>
          <p:cNvSpPr/>
          <p:nvPr/>
        </p:nvSpPr>
        <p:spPr>
          <a:xfrm>
            <a:off x="3248880" y="1013789"/>
            <a:ext cx="567253" cy="539755"/>
          </a:xfrm>
          <a:prstGeom prst="flowChartConnector">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7" name="Rounded Rectangle 36"/>
          <p:cNvSpPr/>
          <p:nvPr/>
        </p:nvSpPr>
        <p:spPr>
          <a:xfrm>
            <a:off x="3601194" y="1782973"/>
            <a:ext cx="4552206" cy="549745"/>
          </a:xfrm>
          <a:prstGeom prst="roundRect">
            <a:avLst>
              <a:gd name="adj" fmla="val 45345"/>
            </a:avLst>
          </a:prstGeom>
          <a:solidFill>
            <a:srgbClr val="004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720"/>
              </a:spcBef>
            </a:pPr>
            <a:r>
              <a:rPr lang="en-US" dirty="0" smtClean="0">
                <a:solidFill>
                  <a:schemeClr val="bg1"/>
                </a:solidFill>
                <a:latin typeface="Sitka Text" panose="02000505000000020004" pitchFamily="2" charset="0"/>
                <a:cs typeface="Verdana"/>
              </a:rPr>
              <a:t>        The </a:t>
            </a:r>
            <a:r>
              <a:rPr lang="en-US" dirty="0">
                <a:solidFill>
                  <a:schemeClr val="bg1"/>
                </a:solidFill>
                <a:latin typeface="Sitka Text" panose="02000505000000020004" pitchFamily="2" charset="0"/>
                <a:cs typeface="Verdana"/>
              </a:rPr>
              <a:t>Use of CASE in Organizations</a:t>
            </a:r>
          </a:p>
        </p:txBody>
      </p:sp>
      <p:sp>
        <p:nvSpPr>
          <p:cNvPr id="39" name="Rounded Rectangle 38"/>
          <p:cNvSpPr/>
          <p:nvPr/>
        </p:nvSpPr>
        <p:spPr>
          <a:xfrm>
            <a:off x="3876243" y="2576617"/>
            <a:ext cx="4734358" cy="549745"/>
          </a:xfrm>
          <a:prstGeom prst="roundRect">
            <a:avLst>
              <a:gd name="adj" fmla="val 45345"/>
            </a:avLst>
          </a:prstGeom>
          <a:solidFill>
            <a:srgbClr val="32B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latin typeface="Sitka Text" panose="02000505000000020004" pitchFamily="2" charset="0"/>
              </a:rPr>
              <a:t>            Components </a:t>
            </a:r>
            <a:r>
              <a:rPr lang="en-US" dirty="0">
                <a:solidFill>
                  <a:schemeClr val="bg1"/>
                </a:solidFill>
                <a:latin typeface="Sitka Text" panose="02000505000000020004" pitchFamily="2" charset="0"/>
              </a:rPr>
              <a:t>of CASE</a:t>
            </a:r>
          </a:p>
        </p:txBody>
      </p:sp>
      <p:sp>
        <p:nvSpPr>
          <p:cNvPr id="41" name="Rounded Rectangle 40"/>
          <p:cNvSpPr/>
          <p:nvPr/>
        </p:nvSpPr>
        <p:spPr>
          <a:xfrm>
            <a:off x="3567908" y="3383427"/>
            <a:ext cx="4661692" cy="549745"/>
          </a:xfrm>
          <a:prstGeom prst="roundRect">
            <a:avLst>
              <a:gd name="adj" fmla="val 45345"/>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Sitka Text" panose="02000505000000020004" pitchFamily="2" charset="0"/>
              </a:rPr>
              <a:t>CASE Tools</a:t>
            </a:r>
            <a:endParaRPr lang="en-US" dirty="0">
              <a:solidFill>
                <a:schemeClr val="bg1"/>
              </a:solidFill>
              <a:latin typeface="Sitka Text" panose="02000505000000020004" pitchFamily="2" charset="0"/>
            </a:endParaRPr>
          </a:p>
        </p:txBody>
      </p:sp>
      <p:sp>
        <p:nvSpPr>
          <p:cNvPr id="43" name="Rounded Rectangle 42"/>
          <p:cNvSpPr/>
          <p:nvPr/>
        </p:nvSpPr>
        <p:spPr>
          <a:xfrm>
            <a:off x="3065494" y="4117305"/>
            <a:ext cx="4706906" cy="549745"/>
          </a:xfrm>
          <a:prstGeom prst="roundRect">
            <a:avLst>
              <a:gd name="adj" fmla="val 4534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effectLst>
                  <a:outerShdw blurRad="38100" dist="38100" dir="2700000" algn="tl">
                    <a:srgbClr val="000000">
                      <a:alpha val="43137"/>
                    </a:srgbClr>
                  </a:outerShdw>
                </a:effectLst>
                <a:latin typeface="Sitka Text" panose="02000505000000020004" pitchFamily="2" charset="0"/>
              </a:rPr>
              <a:t>        CASE-Based </a:t>
            </a:r>
            <a:r>
              <a:rPr lang="en-US" dirty="0">
                <a:solidFill>
                  <a:schemeClr val="bg1"/>
                </a:solidFill>
                <a:effectLst>
                  <a:outerShdw blurRad="38100" dist="38100" dir="2700000" algn="tl">
                    <a:srgbClr val="000000">
                      <a:alpha val="43137"/>
                    </a:srgbClr>
                  </a:outerShdw>
                </a:effectLst>
                <a:latin typeface="Sitka Text" panose="02000505000000020004" pitchFamily="2" charset="0"/>
              </a:rPr>
              <a:t>Systems  Development</a:t>
            </a:r>
            <a:endParaRPr lang="en-US" dirty="0">
              <a:solidFill>
                <a:schemeClr val="bg1"/>
              </a:solidFill>
              <a:latin typeface="Sitka Text" panose="02000505000000020004" pitchFamily="2" charset="0"/>
            </a:endParaRPr>
          </a:p>
        </p:txBody>
      </p:sp>
      <p:sp>
        <p:nvSpPr>
          <p:cNvPr id="44" name="Flowchart: Connector 43"/>
          <p:cNvSpPr/>
          <p:nvPr/>
        </p:nvSpPr>
        <p:spPr>
          <a:xfrm>
            <a:off x="3029313" y="4117305"/>
            <a:ext cx="567253" cy="538650"/>
          </a:xfrm>
          <a:prstGeom prst="flowChartConnector">
            <a:avLst/>
          </a:prstGeom>
          <a:gradFill flip="none" rotWithShape="1">
            <a:gsLst>
              <a:gs pos="0">
                <a:schemeClr val="accent6">
                  <a:lumMod val="50000"/>
                  <a:tint val="66000"/>
                  <a:satMod val="160000"/>
                </a:schemeClr>
              </a:gs>
              <a:gs pos="50000">
                <a:schemeClr val="accent6">
                  <a:lumMod val="50000"/>
                  <a:tint val="44500"/>
                  <a:satMod val="160000"/>
                </a:schemeClr>
              </a:gs>
              <a:gs pos="100000">
                <a:schemeClr val="accent6">
                  <a:lumMod val="50000"/>
                  <a:tint val="23500"/>
                  <a:satMod val="160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45" name="Flowchart: Connector 44"/>
          <p:cNvSpPr/>
          <p:nvPr/>
        </p:nvSpPr>
        <p:spPr>
          <a:xfrm>
            <a:off x="3545796" y="3387468"/>
            <a:ext cx="567253" cy="559012"/>
          </a:xfrm>
          <a:prstGeom prst="flowChartConnector">
            <a:avLst/>
          </a:prstGeom>
          <a:gradFill flip="none" rotWithShape="1">
            <a:gsLst>
              <a:gs pos="0">
                <a:srgbClr val="009242">
                  <a:tint val="66000"/>
                  <a:satMod val="160000"/>
                </a:srgbClr>
              </a:gs>
              <a:gs pos="50000">
                <a:srgbClr val="009242">
                  <a:tint val="44500"/>
                  <a:satMod val="160000"/>
                </a:srgbClr>
              </a:gs>
              <a:gs pos="100000">
                <a:srgbClr val="009242">
                  <a:tint val="23500"/>
                  <a:satMod val="160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6" name="Flowchart: Connector 45"/>
          <p:cNvSpPr/>
          <p:nvPr/>
        </p:nvSpPr>
        <p:spPr>
          <a:xfrm>
            <a:off x="3592617" y="1797443"/>
            <a:ext cx="567253" cy="531234"/>
          </a:xfrm>
          <a:prstGeom prst="flowChartConnector">
            <a:avLst/>
          </a:prstGeom>
          <a:gradFill flip="none" rotWithShape="1">
            <a:gsLst>
              <a:gs pos="0">
                <a:srgbClr val="004FEE">
                  <a:tint val="66000"/>
                  <a:satMod val="160000"/>
                </a:srgbClr>
              </a:gs>
              <a:gs pos="50000">
                <a:srgbClr val="004FEE">
                  <a:tint val="44500"/>
                  <a:satMod val="160000"/>
                </a:srgbClr>
              </a:gs>
              <a:gs pos="100000">
                <a:srgbClr val="004FEE">
                  <a:tint val="23500"/>
                  <a:satMod val="160000"/>
                </a:srgb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7" name="Flowchart: Connector 46"/>
          <p:cNvSpPr/>
          <p:nvPr/>
        </p:nvSpPr>
        <p:spPr>
          <a:xfrm>
            <a:off x="3842056" y="2569038"/>
            <a:ext cx="567253" cy="557324"/>
          </a:xfrm>
          <a:prstGeom prst="flowChartConnector">
            <a:avLst/>
          </a:prstGeom>
          <a:solidFill>
            <a:srgbClr val="32B467">
              <a:tint val="66000"/>
              <a:satMod val="1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TextBox 50"/>
          <p:cNvSpPr txBox="1"/>
          <p:nvPr/>
        </p:nvSpPr>
        <p:spPr>
          <a:xfrm>
            <a:off x="466698" y="2386035"/>
            <a:ext cx="2380780" cy="923330"/>
          </a:xfrm>
          <a:prstGeom prst="rect">
            <a:avLst/>
          </a:prstGeom>
          <a:noFill/>
        </p:spPr>
        <p:txBody>
          <a:bodyPr wrap="none" rtlCol="0">
            <a:spAutoFit/>
          </a:bodyPr>
          <a:lstStyle/>
          <a:p>
            <a:r>
              <a:rPr lang="en-US" b="1" i="1" dirty="0" smtClean="0">
                <a:solidFill>
                  <a:schemeClr val="bg1">
                    <a:lumMod val="9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Automated Tools</a:t>
            </a:r>
          </a:p>
          <a:p>
            <a:r>
              <a:rPr lang="en-US" b="1" i="1" dirty="0" smtClean="0">
                <a:solidFill>
                  <a:schemeClr val="bg1">
                    <a:lumMod val="9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           for</a:t>
            </a:r>
          </a:p>
          <a:p>
            <a:r>
              <a:rPr lang="en-US" b="1" i="1" dirty="0" smtClean="0">
                <a:solidFill>
                  <a:schemeClr val="bg1">
                    <a:lumMod val="9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          SAD</a:t>
            </a:r>
            <a:endParaRPr lang="en-US" b="1" i="1" dirty="0">
              <a:solidFill>
                <a:schemeClr val="bg1">
                  <a:lumMod val="9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30" name="Arc 29"/>
          <p:cNvSpPr/>
          <p:nvPr/>
        </p:nvSpPr>
        <p:spPr>
          <a:xfrm rot="1125146">
            <a:off x="435324" y="1197975"/>
            <a:ext cx="3025671" cy="3244306"/>
          </a:xfrm>
          <a:prstGeom prst="arc">
            <a:avLst>
              <a:gd name="adj1" fmla="val 16011557"/>
              <a:gd name="adj2" fmla="val 3700160"/>
            </a:avLst>
          </a:prstGeom>
          <a:ln w="3175">
            <a:solidFill>
              <a:schemeClr val="bg1">
                <a:lumMod val="65000"/>
              </a:schemeClr>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19394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48919" y="1483845"/>
            <a:ext cx="1841500" cy="1839595"/>
            <a:chOff x="1211580" y="1543811"/>
            <a:chExt cx="1841500" cy="1839595"/>
          </a:xfrm>
        </p:grpSpPr>
        <p:sp>
          <p:nvSpPr>
            <p:cNvPr id="3" name="object 3"/>
            <p:cNvSpPr/>
            <p:nvPr/>
          </p:nvSpPr>
          <p:spPr>
            <a:xfrm>
              <a:off x="1211580" y="1543811"/>
              <a:ext cx="1841500" cy="1839595"/>
            </a:xfrm>
            <a:custGeom>
              <a:avLst/>
              <a:gdLst/>
              <a:ahLst/>
              <a:cxnLst/>
              <a:rect l="l" t="t" r="r" b="b"/>
              <a:pathLst>
                <a:path w="1841500" h="1839595">
                  <a:moveTo>
                    <a:pt x="920495" y="0"/>
                  </a:moveTo>
                  <a:lnTo>
                    <a:pt x="871608" y="1274"/>
                  </a:lnTo>
                  <a:lnTo>
                    <a:pt x="823386" y="5056"/>
                  </a:lnTo>
                  <a:lnTo>
                    <a:pt x="775892" y="11282"/>
                  </a:lnTo>
                  <a:lnTo>
                    <a:pt x="729190" y="19887"/>
                  </a:lnTo>
                  <a:lnTo>
                    <a:pt x="683343" y="30809"/>
                  </a:lnTo>
                  <a:lnTo>
                    <a:pt x="638415" y="43984"/>
                  </a:lnTo>
                  <a:lnTo>
                    <a:pt x="594470" y="59349"/>
                  </a:lnTo>
                  <a:lnTo>
                    <a:pt x="551572" y="76839"/>
                  </a:lnTo>
                  <a:lnTo>
                    <a:pt x="509783" y="96392"/>
                  </a:lnTo>
                  <a:lnTo>
                    <a:pt x="469168" y="117943"/>
                  </a:lnTo>
                  <a:lnTo>
                    <a:pt x="429790" y="141430"/>
                  </a:lnTo>
                  <a:lnTo>
                    <a:pt x="391713" y="166789"/>
                  </a:lnTo>
                  <a:lnTo>
                    <a:pt x="355000" y="193955"/>
                  </a:lnTo>
                  <a:lnTo>
                    <a:pt x="319715" y="222867"/>
                  </a:lnTo>
                  <a:lnTo>
                    <a:pt x="285922" y="253460"/>
                  </a:lnTo>
                  <a:lnTo>
                    <a:pt x="253684" y="285670"/>
                  </a:lnTo>
                  <a:lnTo>
                    <a:pt x="223065" y="319434"/>
                  </a:lnTo>
                  <a:lnTo>
                    <a:pt x="194128" y="354689"/>
                  </a:lnTo>
                  <a:lnTo>
                    <a:pt x="166938" y="391371"/>
                  </a:lnTo>
                  <a:lnTo>
                    <a:pt x="141557" y="429416"/>
                  </a:lnTo>
                  <a:lnTo>
                    <a:pt x="118049" y="468762"/>
                  </a:lnTo>
                  <a:lnTo>
                    <a:pt x="96479" y="509344"/>
                  </a:lnTo>
                  <a:lnTo>
                    <a:pt x="76908" y="551098"/>
                  </a:lnTo>
                  <a:lnTo>
                    <a:pt x="59402" y="593962"/>
                  </a:lnTo>
                  <a:lnTo>
                    <a:pt x="44024" y="637872"/>
                  </a:lnTo>
                  <a:lnTo>
                    <a:pt x="30837" y="682764"/>
                  </a:lnTo>
                  <a:lnTo>
                    <a:pt x="19905" y="728574"/>
                  </a:lnTo>
                  <a:lnTo>
                    <a:pt x="11292" y="775240"/>
                  </a:lnTo>
                  <a:lnTo>
                    <a:pt x="5061" y="822698"/>
                  </a:lnTo>
                  <a:lnTo>
                    <a:pt x="1275" y="870883"/>
                  </a:lnTo>
                  <a:lnTo>
                    <a:pt x="0" y="919733"/>
                  </a:lnTo>
                  <a:lnTo>
                    <a:pt x="1275" y="968584"/>
                  </a:lnTo>
                  <a:lnTo>
                    <a:pt x="5061" y="1016769"/>
                  </a:lnTo>
                  <a:lnTo>
                    <a:pt x="11292" y="1064227"/>
                  </a:lnTo>
                  <a:lnTo>
                    <a:pt x="19905" y="1110893"/>
                  </a:lnTo>
                  <a:lnTo>
                    <a:pt x="30837" y="1156703"/>
                  </a:lnTo>
                  <a:lnTo>
                    <a:pt x="44024" y="1201595"/>
                  </a:lnTo>
                  <a:lnTo>
                    <a:pt x="59402" y="1245505"/>
                  </a:lnTo>
                  <a:lnTo>
                    <a:pt x="76908" y="1288369"/>
                  </a:lnTo>
                  <a:lnTo>
                    <a:pt x="96479" y="1330123"/>
                  </a:lnTo>
                  <a:lnTo>
                    <a:pt x="118049" y="1370705"/>
                  </a:lnTo>
                  <a:lnTo>
                    <a:pt x="141557" y="1410051"/>
                  </a:lnTo>
                  <a:lnTo>
                    <a:pt x="166938" y="1448096"/>
                  </a:lnTo>
                  <a:lnTo>
                    <a:pt x="194128" y="1484778"/>
                  </a:lnTo>
                  <a:lnTo>
                    <a:pt x="223065" y="1520033"/>
                  </a:lnTo>
                  <a:lnTo>
                    <a:pt x="253684" y="1553797"/>
                  </a:lnTo>
                  <a:lnTo>
                    <a:pt x="285922" y="1586007"/>
                  </a:lnTo>
                  <a:lnTo>
                    <a:pt x="319715" y="1616600"/>
                  </a:lnTo>
                  <a:lnTo>
                    <a:pt x="355000" y="1645512"/>
                  </a:lnTo>
                  <a:lnTo>
                    <a:pt x="391713" y="1672678"/>
                  </a:lnTo>
                  <a:lnTo>
                    <a:pt x="429790" y="1698037"/>
                  </a:lnTo>
                  <a:lnTo>
                    <a:pt x="469168" y="1721524"/>
                  </a:lnTo>
                  <a:lnTo>
                    <a:pt x="509783" y="1743075"/>
                  </a:lnTo>
                  <a:lnTo>
                    <a:pt x="551572" y="1762628"/>
                  </a:lnTo>
                  <a:lnTo>
                    <a:pt x="594470" y="1780118"/>
                  </a:lnTo>
                  <a:lnTo>
                    <a:pt x="638415" y="1795483"/>
                  </a:lnTo>
                  <a:lnTo>
                    <a:pt x="683343" y="1808658"/>
                  </a:lnTo>
                  <a:lnTo>
                    <a:pt x="729190" y="1819580"/>
                  </a:lnTo>
                  <a:lnTo>
                    <a:pt x="775892" y="1828185"/>
                  </a:lnTo>
                  <a:lnTo>
                    <a:pt x="823386" y="1834411"/>
                  </a:lnTo>
                  <a:lnTo>
                    <a:pt x="871608" y="1838193"/>
                  </a:lnTo>
                  <a:lnTo>
                    <a:pt x="920495" y="1839468"/>
                  </a:lnTo>
                  <a:lnTo>
                    <a:pt x="969383" y="1838193"/>
                  </a:lnTo>
                  <a:lnTo>
                    <a:pt x="1017605" y="1834411"/>
                  </a:lnTo>
                  <a:lnTo>
                    <a:pt x="1065099" y="1828185"/>
                  </a:lnTo>
                  <a:lnTo>
                    <a:pt x="1111801" y="1819580"/>
                  </a:lnTo>
                  <a:lnTo>
                    <a:pt x="1157648" y="1808658"/>
                  </a:lnTo>
                  <a:lnTo>
                    <a:pt x="1202576" y="1795483"/>
                  </a:lnTo>
                  <a:lnTo>
                    <a:pt x="1246521" y="1780118"/>
                  </a:lnTo>
                  <a:lnTo>
                    <a:pt x="1289419" y="1762628"/>
                  </a:lnTo>
                  <a:lnTo>
                    <a:pt x="1331208" y="1743075"/>
                  </a:lnTo>
                  <a:lnTo>
                    <a:pt x="1371823" y="1721524"/>
                  </a:lnTo>
                  <a:lnTo>
                    <a:pt x="1411201" y="1698037"/>
                  </a:lnTo>
                  <a:lnTo>
                    <a:pt x="1449278" y="1672678"/>
                  </a:lnTo>
                  <a:lnTo>
                    <a:pt x="1485991" y="1645512"/>
                  </a:lnTo>
                  <a:lnTo>
                    <a:pt x="1521276" y="1616600"/>
                  </a:lnTo>
                  <a:lnTo>
                    <a:pt x="1555069" y="1586007"/>
                  </a:lnTo>
                  <a:lnTo>
                    <a:pt x="1587307" y="1553797"/>
                  </a:lnTo>
                  <a:lnTo>
                    <a:pt x="1617926" y="1520033"/>
                  </a:lnTo>
                  <a:lnTo>
                    <a:pt x="1646863" y="1484778"/>
                  </a:lnTo>
                  <a:lnTo>
                    <a:pt x="1674053" y="1448096"/>
                  </a:lnTo>
                  <a:lnTo>
                    <a:pt x="1699434" y="1410051"/>
                  </a:lnTo>
                  <a:lnTo>
                    <a:pt x="1722942" y="1370705"/>
                  </a:lnTo>
                  <a:lnTo>
                    <a:pt x="1744512" y="1330123"/>
                  </a:lnTo>
                  <a:lnTo>
                    <a:pt x="1764083" y="1288369"/>
                  </a:lnTo>
                  <a:lnTo>
                    <a:pt x="1781589" y="1245505"/>
                  </a:lnTo>
                  <a:lnTo>
                    <a:pt x="1796967" y="1201595"/>
                  </a:lnTo>
                  <a:lnTo>
                    <a:pt x="1810154" y="1156703"/>
                  </a:lnTo>
                  <a:lnTo>
                    <a:pt x="1821086" y="1110893"/>
                  </a:lnTo>
                  <a:lnTo>
                    <a:pt x="1829699" y="1064227"/>
                  </a:lnTo>
                  <a:lnTo>
                    <a:pt x="1835930" y="1016769"/>
                  </a:lnTo>
                  <a:lnTo>
                    <a:pt x="1839716" y="968584"/>
                  </a:lnTo>
                  <a:lnTo>
                    <a:pt x="1840992" y="919733"/>
                  </a:lnTo>
                  <a:lnTo>
                    <a:pt x="1839716" y="870883"/>
                  </a:lnTo>
                  <a:lnTo>
                    <a:pt x="1835930" y="822698"/>
                  </a:lnTo>
                  <a:lnTo>
                    <a:pt x="1829699" y="775240"/>
                  </a:lnTo>
                  <a:lnTo>
                    <a:pt x="1821086" y="728574"/>
                  </a:lnTo>
                  <a:lnTo>
                    <a:pt x="1810154" y="682764"/>
                  </a:lnTo>
                  <a:lnTo>
                    <a:pt x="1796967" y="637872"/>
                  </a:lnTo>
                  <a:lnTo>
                    <a:pt x="1781589" y="593962"/>
                  </a:lnTo>
                  <a:lnTo>
                    <a:pt x="1764083" y="551098"/>
                  </a:lnTo>
                  <a:lnTo>
                    <a:pt x="1744512" y="509344"/>
                  </a:lnTo>
                  <a:lnTo>
                    <a:pt x="1722942" y="468762"/>
                  </a:lnTo>
                  <a:lnTo>
                    <a:pt x="1699434" y="429416"/>
                  </a:lnTo>
                  <a:lnTo>
                    <a:pt x="1674053" y="391371"/>
                  </a:lnTo>
                  <a:lnTo>
                    <a:pt x="1646863" y="354689"/>
                  </a:lnTo>
                  <a:lnTo>
                    <a:pt x="1617926" y="319434"/>
                  </a:lnTo>
                  <a:lnTo>
                    <a:pt x="1587307" y="285670"/>
                  </a:lnTo>
                  <a:lnTo>
                    <a:pt x="1555069" y="253460"/>
                  </a:lnTo>
                  <a:lnTo>
                    <a:pt x="1521276" y="222867"/>
                  </a:lnTo>
                  <a:lnTo>
                    <a:pt x="1485991" y="193955"/>
                  </a:lnTo>
                  <a:lnTo>
                    <a:pt x="1449278" y="166789"/>
                  </a:lnTo>
                  <a:lnTo>
                    <a:pt x="1411201" y="141430"/>
                  </a:lnTo>
                  <a:lnTo>
                    <a:pt x="1371823" y="117943"/>
                  </a:lnTo>
                  <a:lnTo>
                    <a:pt x="1331208" y="96392"/>
                  </a:lnTo>
                  <a:lnTo>
                    <a:pt x="1289419" y="76839"/>
                  </a:lnTo>
                  <a:lnTo>
                    <a:pt x="1246521" y="59349"/>
                  </a:lnTo>
                  <a:lnTo>
                    <a:pt x="1202576" y="43984"/>
                  </a:lnTo>
                  <a:lnTo>
                    <a:pt x="1157648" y="30809"/>
                  </a:lnTo>
                  <a:lnTo>
                    <a:pt x="1111801" y="19887"/>
                  </a:lnTo>
                  <a:lnTo>
                    <a:pt x="1065099" y="11282"/>
                  </a:lnTo>
                  <a:lnTo>
                    <a:pt x="1017605" y="5056"/>
                  </a:lnTo>
                  <a:lnTo>
                    <a:pt x="969383" y="1274"/>
                  </a:lnTo>
                  <a:lnTo>
                    <a:pt x="920495" y="0"/>
                  </a:lnTo>
                  <a:close/>
                </a:path>
              </a:pathLst>
            </a:custGeom>
            <a:solidFill>
              <a:srgbClr val="47A19F">
                <a:alpha val="70195"/>
              </a:srgbClr>
            </a:solidFill>
          </p:spPr>
          <p:txBody>
            <a:bodyPr wrap="square" lIns="0" tIns="0" rIns="0" bIns="0" rtlCol="0"/>
            <a:lstStyle/>
            <a:p>
              <a:endParaRPr/>
            </a:p>
          </p:txBody>
        </p:sp>
        <p:sp>
          <p:nvSpPr>
            <p:cNvPr id="4" name="object 4"/>
            <p:cNvSpPr/>
            <p:nvPr/>
          </p:nvSpPr>
          <p:spPr>
            <a:xfrm>
              <a:off x="2456688" y="2788919"/>
              <a:ext cx="596265" cy="594360"/>
            </a:xfrm>
            <a:custGeom>
              <a:avLst/>
              <a:gdLst/>
              <a:ahLst/>
              <a:cxnLst/>
              <a:rect l="l" t="t" r="r" b="b"/>
              <a:pathLst>
                <a:path w="596264" h="594360">
                  <a:moveTo>
                    <a:pt x="297942" y="0"/>
                  </a:moveTo>
                  <a:lnTo>
                    <a:pt x="249603" y="3890"/>
                  </a:lnTo>
                  <a:lnTo>
                    <a:pt x="203752" y="15154"/>
                  </a:lnTo>
                  <a:lnTo>
                    <a:pt x="161001" y="33179"/>
                  </a:lnTo>
                  <a:lnTo>
                    <a:pt x="121962" y="57351"/>
                  </a:lnTo>
                  <a:lnTo>
                    <a:pt x="87249" y="87058"/>
                  </a:lnTo>
                  <a:lnTo>
                    <a:pt x="57473" y="121688"/>
                  </a:lnTo>
                  <a:lnTo>
                    <a:pt x="33247" y="160628"/>
                  </a:lnTo>
                  <a:lnTo>
                    <a:pt x="15185" y="203265"/>
                  </a:lnTo>
                  <a:lnTo>
                    <a:pt x="3898" y="248986"/>
                  </a:lnTo>
                  <a:lnTo>
                    <a:pt x="0" y="297180"/>
                  </a:lnTo>
                  <a:lnTo>
                    <a:pt x="3898" y="345373"/>
                  </a:lnTo>
                  <a:lnTo>
                    <a:pt x="15185" y="391094"/>
                  </a:lnTo>
                  <a:lnTo>
                    <a:pt x="33247" y="433731"/>
                  </a:lnTo>
                  <a:lnTo>
                    <a:pt x="57473" y="472671"/>
                  </a:lnTo>
                  <a:lnTo>
                    <a:pt x="87248" y="507301"/>
                  </a:lnTo>
                  <a:lnTo>
                    <a:pt x="121962" y="537008"/>
                  </a:lnTo>
                  <a:lnTo>
                    <a:pt x="161001" y="561180"/>
                  </a:lnTo>
                  <a:lnTo>
                    <a:pt x="203752" y="579205"/>
                  </a:lnTo>
                  <a:lnTo>
                    <a:pt x="249603" y="590469"/>
                  </a:lnTo>
                  <a:lnTo>
                    <a:pt x="297942" y="594360"/>
                  </a:lnTo>
                  <a:lnTo>
                    <a:pt x="346280" y="590469"/>
                  </a:lnTo>
                  <a:lnTo>
                    <a:pt x="392131" y="579205"/>
                  </a:lnTo>
                  <a:lnTo>
                    <a:pt x="434882" y="561180"/>
                  </a:lnTo>
                  <a:lnTo>
                    <a:pt x="473921" y="537008"/>
                  </a:lnTo>
                  <a:lnTo>
                    <a:pt x="508635" y="507301"/>
                  </a:lnTo>
                  <a:lnTo>
                    <a:pt x="538410" y="472671"/>
                  </a:lnTo>
                  <a:lnTo>
                    <a:pt x="562636" y="433731"/>
                  </a:lnTo>
                  <a:lnTo>
                    <a:pt x="580698" y="391094"/>
                  </a:lnTo>
                  <a:lnTo>
                    <a:pt x="591985" y="345373"/>
                  </a:lnTo>
                  <a:lnTo>
                    <a:pt x="595884" y="297180"/>
                  </a:lnTo>
                  <a:lnTo>
                    <a:pt x="591985" y="248986"/>
                  </a:lnTo>
                  <a:lnTo>
                    <a:pt x="580698" y="203265"/>
                  </a:lnTo>
                  <a:lnTo>
                    <a:pt x="562636" y="160628"/>
                  </a:lnTo>
                  <a:lnTo>
                    <a:pt x="538410" y="121688"/>
                  </a:lnTo>
                  <a:lnTo>
                    <a:pt x="508635" y="87058"/>
                  </a:lnTo>
                  <a:lnTo>
                    <a:pt x="473921" y="57351"/>
                  </a:lnTo>
                  <a:lnTo>
                    <a:pt x="434882" y="33179"/>
                  </a:lnTo>
                  <a:lnTo>
                    <a:pt x="392131" y="15154"/>
                  </a:lnTo>
                  <a:lnTo>
                    <a:pt x="346280" y="3890"/>
                  </a:lnTo>
                  <a:lnTo>
                    <a:pt x="297942" y="0"/>
                  </a:lnTo>
                  <a:close/>
                </a:path>
              </a:pathLst>
            </a:custGeom>
            <a:solidFill>
              <a:srgbClr val="6C92C0">
                <a:alpha val="70195"/>
              </a:srgbClr>
            </a:solidFill>
          </p:spPr>
          <p:txBody>
            <a:bodyPr wrap="square" lIns="0" tIns="0" rIns="0" bIns="0" rtlCol="0"/>
            <a:lstStyle/>
            <a:p>
              <a:endParaRPr/>
            </a:p>
          </p:txBody>
        </p:sp>
        <p:sp>
          <p:nvSpPr>
            <p:cNvPr id="5" name="object 5"/>
            <p:cNvSpPr/>
            <p:nvPr/>
          </p:nvSpPr>
          <p:spPr>
            <a:xfrm>
              <a:off x="1627631" y="2104643"/>
              <a:ext cx="1025652" cy="513588"/>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1406321" y="2103922"/>
            <a:ext cx="742950" cy="299720"/>
          </a:xfrm>
          <a:prstGeom prst="rect">
            <a:avLst/>
          </a:prstGeom>
        </p:spPr>
        <p:txBody>
          <a:bodyPr vert="horz" wrap="square" lIns="0" tIns="12700" rIns="0" bIns="0" rtlCol="0">
            <a:spAutoFit/>
          </a:bodyPr>
          <a:lstStyle/>
          <a:p>
            <a:pPr marL="12700">
              <a:lnSpc>
                <a:spcPct val="100000"/>
              </a:lnSpc>
              <a:spcBef>
                <a:spcPts val="100"/>
              </a:spcBef>
            </a:pPr>
            <a:r>
              <a:rPr sz="1800" spc="-155" dirty="0">
                <a:solidFill>
                  <a:srgbClr val="FFFFFF"/>
                </a:solidFill>
                <a:latin typeface="Arial"/>
                <a:cs typeface="Arial"/>
              </a:rPr>
              <a:t>PART</a:t>
            </a:r>
            <a:r>
              <a:rPr sz="1800" spc="-95" dirty="0">
                <a:solidFill>
                  <a:srgbClr val="FFFFFF"/>
                </a:solidFill>
                <a:latin typeface="Arial"/>
                <a:cs typeface="Arial"/>
              </a:rPr>
              <a:t> </a:t>
            </a:r>
            <a:r>
              <a:rPr sz="1800" spc="-35" dirty="0">
                <a:solidFill>
                  <a:srgbClr val="FFFFFF"/>
                </a:solidFill>
                <a:latin typeface="Arial"/>
                <a:cs typeface="Arial"/>
              </a:rPr>
              <a:t>1</a:t>
            </a:r>
            <a:endParaRPr sz="1800" dirty="0">
              <a:latin typeface="Arial"/>
              <a:cs typeface="Arial"/>
            </a:endParaRPr>
          </a:p>
        </p:txBody>
      </p:sp>
      <p:sp>
        <p:nvSpPr>
          <p:cNvPr id="8" name="object 8"/>
          <p:cNvSpPr/>
          <p:nvPr/>
        </p:nvSpPr>
        <p:spPr>
          <a:xfrm>
            <a:off x="2730225" y="3372021"/>
            <a:ext cx="192023" cy="192024"/>
          </a:xfrm>
          <a:prstGeom prst="rect">
            <a:avLst/>
          </a:prstGeom>
          <a:blipFill>
            <a:blip r:embed="rId3" cstate="print"/>
            <a:stretch>
              <a:fillRect/>
            </a:stretch>
          </a:blipFill>
        </p:spPr>
        <p:txBody>
          <a:bodyPr wrap="square" lIns="0" tIns="0" rIns="0" bIns="0" rtlCol="0"/>
          <a:lstStyle/>
          <a:p>
            <a:endParaRPr/>
          </a:p>
        </p:txBody>
      </p:sp>
      <p:grpSp>
        <p:nvGrpSpPr>
          <p:cNvPr id="9" name="object 9"/>
          <p:cNvGrpSpPr/>
          <p:nvPr/>
        </p:nvGrpSpPr>
        <p:grpSpPr>
          <a:xfrm>
            <a:off x="2529084" y="2850525"/>
            <a:ext cx="352425" cy="584200"/>
            <a:chOff x="2859023" y="2791967"/>
            <a:chExt cx="352425" cy="584200"/>
          </a:xfrm>
        </p:grpSpPr>
        <p:sp>
          <p:nvSpPr>
            <p:cNvPr id="10" name="object 10"/>
            <p:cNvSpPr/>
            <p:nvPr/>
          </p:nvSpPr>
          <p:spPr>
            <a:xfrm>
              <a:off x="3017519" y="2791967"/>
              <a:ext cx="193548" cy="193548"/>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859023" y="3086099"/>
              <a:ext cx="254635" cy="289560"/>
            </a:xfrm>
            <a:custGeom>
              <a:avLst/>
              <a:gdLst/>
              <a:ahLst/>
              <a:cxnLst/>
              <a:rect l="l" t="t" r="r" b="b"/>
              <a:pathLst>
                <a:path w="254635" h="289560">
                  <a:moveTo>
                    <a:pt x="127253" y="0"/>
                  </a:moveTo>
                  <a:lnTo>
                    <a:pt x="87050" y="7376"/>
                  </a:lnTo>
                  <a:lnTo>
                    <a:pt x="52120" y="27919"/>
                  </a:lnTo>
                  <a:lnTo>
                    <a:pt x="24566" y="59253"/>
                  </a:lnTo>
                  <a:lnTo>
                    <a:pt x="6492" y="98999"/>
                  </a:lnTo>
                  <a:lnTo>
                    <a:pt x="0" y="144780"/>
                  </a:lnTo>
                  <a:lnTo>
                    <a:pt x="6492" y="190560"/>
                  </a:lnTo>
                  <a:lnTo>
                    <a:pt x="24566" y="230306"/>
                  </a:lnTo>
                  <a:lnTo>
                    <a:pt x="52120" y="261640"/>
                  </a:lnTo>
                  <a:lnTo>
                    <a:pt x="87050" y="282183"/>
                  </a:lnTo>
                  <a:lnTo>
                    <a:pt x="127253" y="289560"/>
                  </a:lnTo>
                  <a:lnTo>
                    <a:pt x="167457" y="282183"/>
                  </a:lnTo>
                  <a:lnTo>
                    <a:pt x="202387" y="261640"/>
                  </a:lnTo>
                  <a:lnTo>
                    <a:pt x="229941" y="230306"/>
                  </a:lnTo>
                  <a:lnTo>
                    <a:pt x="248015" y="190560"/>
                  </a:lnTo>
                  <a:lnTo>
                    <a:pt x="254507" y="144780"/>
                  </a:lnTo>
                  <a:lnTo>
                    <a:pt x="248015" y="98999"/>
                  </a:lnTo>
                  <a:lnTo>
                    <a:pt x="229941" y="59253"/>
                  </a:lnTo>
                  <a:lnTo>
                    <a:pt x="202387" y="27919"/>
                  </a:lnTo>
                  <a:lnTo>
                    <a:pt x="167457" y="7376"/>
                  </a:lnTo>
                  <a:lnTo>
                    <a:pt x="127253" y="0"/>
                  </a:lnTo>
                  <a:close/>
                </a:path>
              </a:pathLst>
            </a:custGeom>
            <a:solidFill>
              <a:srgbClr val="A3D5D4"/>
            </a:solidFill>
          </p:spPr>
          <p:txBody>
            <a:bodyPr wrap="square" lIns="0" tIns="0" rIns="0" bIns="0" rtlCol="0"/>
            <a:lstStyle/>
            <a:p>
              <a:endParaRPr/>
            </a:p>
          </p:txBody>
        </p:sp>
      </p:grpSp>
      <p:sp>
        <p:nvSpPr>
          <p:cNvPr id="85" name="object 7"/>
          <p:cNvSpPr txBox="1"/>
          <p:nvPr/>
        </p:nvSpPr>
        <p:spPr>
          <a:xfrm>
            <a:off x="3198205" y="2025940"/>
            <a:ext cx="2007235" cy="711733"/>
          </a:xfrm>
          <a:prstGeom prst="rect">
            <a:avLst/>
          </a:prstGeom>
        </p:spPr>
        <p:txBody>
          <a:bodyPr vert="horz" wrap="square" lIns="0" tIns="95250" rIns="0" bIns="0" rtlCol="0">
            <a:prstTxWarp prst="textCircle">
              <a:avLst/>
            </a:prstTxWarp>
            <a:spAutoFit/>
            <a:scene3d>
              <a:camera prst="orthographicFront"/>
              <a:lightRig rig="threePt" dir="t"/>
            </a:scene3d>
            <a:sp3d extrusionH="57150">
              <a:bevelT w="38100" h="38100" prst="relaxedInset"/>
            </a:sp3d>
          </a:bodyPr>
          <a:lstStyle/>
          <a:p>
            <a:pPr marL="12700">
              <a:spcBef>
                <a:spcPts val="100"/>
              </a:spcBef>
            </a:pPr>
            <a:r>
              <a:rPr lang="en-US" sz="6000" b="1" i="1" kern="0" spc="-290" dirty="0">
                <a:solidFill>
                  <a:schemeClr val="bg1"/>
                </a:solidFill>
                <a:effectLst>
                  <a:outerShdw blurRad="38100" dist="38100" dir="2700000" algn="tl">
                    <a:srgbClr val="000000">
                      <a:alpha val="43137"/>
                    </a:srgbClr>
                  </a:outerShdw>
                  <a:reflection blurRad="6350" stA="60000" endA="900" endPos="58000" dir="5400000" sy="-100000" algn="bl" rotWithShape="0"/>
                </a:effectLst>
                <a:latin typeface="OCR A Std" panose="020F0609000104060307" pitchFamily="49" charset="0"/>
              </a:rPr>
              <a:t>CASE</a:t>
            </a:r>
            <a:endParaRPr lang="en-US" sz="6000" b="1" i="1" kern="0" dirty="0">
              <a:solidFill>
                <a:schemeClr val="bg1"/>
              </a:solidFill>
              <a:effectLst>
                <a:outerShdw blurRad="38100" dist="38100" dir="2700000" algn="tl">
                  <a:srgbClr val="000000">
                    <a:alpha val="43137"/>
                  </a:srgbClr>
                </a:outerShdw>
                <a:reflection blurRad="6350" stA="60000" endA="900" endPos="58000" dir="5400000" sy="-100000" algn="bl" rotWithShape="0"/>
              </a:effectLst>
              <a:latin typeface="OCR A Std" panose="020F0609000104060307" pitchFamily="49" charset="0"/>
            </a:endParaRPr>
          </a:p>
        </p:txBody>
      </p:sp>
      <p:sp>
        <p:nvSpPr>
          <p:cNvPr id="86" name="Shape 692"/>
          <p:cNvSpPr/>
          <p:nvPr/>
        </p:nvSpPr>
        <p:spPr>
          <a:xfrm>
            <a:off x="6075054" y="1326694"/>
            <a:ext cx="391223" cy="373454"/>
          </a:xfrm>
          <a:prstGeom prst="ellipse">
            <a:avLst/>
          </a:prstGeom>
          <a:ln w="50800">
            <a:solidFill>
              <a:schemeClr val="accent5"/>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7" name="Shape 688"/>
          <p:cNvSpPr/>
          <p:nvPr/>
        </p:nvSpPr>
        <p:spPr>
          <a:xfrm>
            <a:off x="5145961" y="641211"/>
            <a:ext cx="350825" cy="348386"/>
          </a:xfrm>
          <a:prstGeom prst="ellipse">
            <a:avLst/>
          </a:prstGeom>
          <a:ln w="50800">
            <a:solidFill>
              <a:schemeClr val="accent2"/>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8" name="Shape 697"/>
          <p:cNvSpPr/>
          <p:nvPr/>
        </p:nvSpPr>
        <p:spPr>
          <a:xfrm>
            <a:off x="6532254" y="811932"/>
            <a:ext cx="304800" cy="301910"/>
          </a:xfrm>
          <a:prstGeom prst="ellipse">
            <a:avLst/>
          </a:prstGeom>
          <a:noFill/>
          <a:ln w="38100">
            <a:solidFill>
              <a:schemeClr val="accent6">
                <a:lumMod val="75000"/>
              </a:scheme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10" name="Shape 537"/>
          <p:cNvSpPr>
            <a:spLocks noGrp="1"/>
          </p:cNvSpPr>
          <p:nvPr>
            <p:ph type="sldNum" sz="quarter" idx="4294967295"/>
          </p:nvPr>
        </p:nvSpPr>
        <p:spPr>
          <a:xfrm>
            <a:off x="7833488" y="-3215084"/>
            <a:ext cx="311111" cy="45545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111" name="Shape 539"/>
          <p:cNvSpPr/>
          <p:nvPr/>
        </p:nvSpPr>
        <p:spPr>
          <a:xfrm>
            <a:off x="5771515" y="2305963"/>
            <a:ext cx="3361718" cy="2000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ubicBezTo>
                  <a:pt x="0" y="21600"/>
                  <a:pt x="0" y="0"/>
                  <a:pt x="0" y="0"/>
                </a:cubicBezTo>
                <a:close/>
              </a:path>
            </a:pathLst>
          </a:custGeom>
          <a:solidFill>
            <a:schemeClr val="tx1"/>
          </a:solidFill>
          <a:ln w="12700">
            <a:miter lim="400000"/>
          </a:ln>
        </p:spPr>
        <p:txBody>
          <a:bodyPr lIns="38100" tIns="38100" rIns="38100" bIns="38100" anchor="ctr"/>
          <a:lstStyle/>
          <a:p>
            <a:pPr defTabSz="647700">
              <a:defRPr sz="42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16" name="Shape 540"/>
          <p:cNvSpPr/>
          <p:nvPr/>
        </p:nvSpPr>
        <p:spPr>
          <a:xfrm>
            <a:off x="7028464" y="4631792"/>
            <a:ext cx="903707" cy="410464"/>
          </a:xfrm>
          <a:custGeom>
            <a:avLst/>
            <a:gdLst/>
            <a:ahLst/>
            <a:cxnLst>
              <a:cxn ang="0">
                <a:pos x="wd2" y="hd2"/>
              </a:cxn>
              <a:cxn ang="5400000">
                <a:pos x="wd2" y="hd2"/>
              </a:cxn>
              <a:cxn ang="10800000">
                <a:pos x="wd2" y="hd2"/>
              </a:cxn>
              <a:cxn ang="16200000">
                <a:pos x="wd2" y="hd2"/>
              </a:cxn>
            </a:cxnLst>
            <a:rect l="0" t="0" r="r" b="b"/>
            <a:pathLst>
              <a:path w="21600" h="21600" extrusionOk="0">
                <a:moveTo>
                  <a:pt x="19644" y="0"/>
                </a:moveTo>
                <a:lnTo>
                  <a:pt x="1956" y="0"/>
                </a:lnTo>
                <a:cubicBezTo>
                  <a:pt x="1956" y="0"/>
                  <a:pt x="1862" y="18575"/>
                  <a:pt x="0" y="21600"/>
                </a:cubicBezTo>
                <a:lnTo>
                  <a:pt x="21600" y="21600"/>
                </a:lnTo>
                <a:cubicBezTo>
                  <a:pt x="19737" y="18575"/>
                  <a:pt x="19644" y="0"/>
                  <a:pt x="19644" y="0"/>
                </a:cubicBezTo>
              </a:path>
            </a:pathLst>
          </a:custGeom>
          <a:solidFill>
            <a:schemeClr val="tx2">
              <a:lumMod val="20000"/>
              <a:lumOff val="80000"/>
            </a:schemeClr>
          </a:solidFill>
          <a:ln w="12700">
            <a:miter lim="400000"/>
          </a:ln>
        </p:spPr>
        <p:txBody>
          <a:bodyPr lIns="38100" tIns="38100" rIns="38100" bIns="38100" anchor="ctr"/>
          <a:lstStyle/>
          <a:p>
            <a:pPr defTabSz="647700">
              <a:defRPr sz="42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17" name="Shape 541"/>
          <p:cNvSpPr/>
          <p:nvPr/>
        </p:nvSpPr>
        <p:spPr>
          <a:xfrm>
            <a:off x="6957054" y="5018951"/>
            <a:ext cx="1062011" cy="132219"/>
          </a:xfrm>
          <a:custGeom>
            <a:avLst/>
            <a:gdLst/>
            <a:ahLst/>
            <a:cxnLst>
              <a:cxn ang="0">
                <a:pos x="wd2" y="hd2"/>
              </a:cxn>
              <a:cxn ang="5400000">
                <a:pos x="wd2" y="hd2"/>
              </a:cxn>
              <a:cxn ang="10800000">
                <a:pos x="wd2" y="hd2"/>
              </a:cxn>
              <a:cxn ang="16200000">
                <a:pos x="wd2" y="hd2"/>
              </a:cxn>
            </a:cxnLst>
            <a:rect l="0" t="0" r="r" b="b"/>
            <a:pathLst>
              <a:path w="18237" h="21600" extrusionOk="0">
                <a:moveTo>
                  <a:pt x="16712" y="0"/>
                </a:moveTo>
                <a:lnTo>
                  <a:pt x="1526" y="0"/>
                </a:lnTo>
                <a:cubicBezTo>
                  <a:pt x="217" y="12003"/>
                  <a:pt x="-1681" y="21600"/>
                  <a:pt x="2901" y="21600"/>
                </a:cubicBezTo>
                <a:cubicBezTo>
                  <a:pt x="7482" y="21600"/>
                  <a:pt x="9119" y="21600"/>
                  <a:pt x="9119" y="21600"/>
                </a:cubicBezTo>
                <a:cubicBezTo>
                  <a:pt x="9119" y="21600"/>
                  <a:pt x="10755" y="21600"/>
                  <a:pt x="15337" y="21600"/>
                </a:cubicBezTo>
                <a:cubicBezTo>
                  <a:pt x="19919" y="21600"/>
                  <a:pt x="18020" y="12003"/>
                  <a:pt x="16712" y="0"/>
                </a:cubicBezTo>
              </a:path>
            </a:pathLst>
          </a:custGeom>
          <a:solidFill>
            <a:schemeClr val="bg1">
              <a:lumMod val="85000"/>
            </a:schemeClr>
          </a:solidFill>
          <a:ln w="12700">
            <a:miter lim="400000"/>
          </a:ln>
        </p:spPr>
        <p:txBody>
          <a:bodyPr lIns="38100" tIns="38100" rIns="38100" bIns="38100" anchor="ctr"/>
          <a:lstStyle/>
          <a:p>
            <a:pPr defTabSz="647700">
              <a:defRPr sz="42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18" name="Shape 542"/>
          <p:cNvSpPr/>
          <p:nvPr/>
        </p:nvSpPr>
        <p:spPr>
          <a:xfrm>
            <a:off x="5678215" y="2212245"/>
            <a:ext cx="3455018" cy="2049266"/>
          </a:xfrm>
          <a:custGeom>
            <a:avLst/>
            <a:gdLst/>
            <a:ahLst/>
            <a:cxnLst>
              <a:cxn ang="0">
                <a:pos x="wd2" y="hd2"/>
              </a:cxn>
              <a:cxn ang="5400000">
                <a:pos x="wd2" y="hd2"/>
              </a:cxn>
              <a:cxn ang="10800000">
                <a:pos x="wd2" y="hd2"/>
              </a:cxn>
              <a:cxn ang="16200000">
                <a:pos x="wd2" y="hd2"/>
              </a:cxn>
            </a:cxnLst>
            <a:rect l="0" t="0" r="r" b="b"/>
            <a:pathLst>
              <a:path w="21600" h="21600" extrusionOk="0">
                <a:moveTo>
                  <a:pt x="824" y="1214"/>
                </a:moveTo>
                <a:lnTo>
                  <a:pt x="20775" y="1214"/>
                </a:lnTo>
                <a:lnTo>
                  <a:pt x="20775" y="20228"/>
                </a:lnTo>
                <a:lnTo>
                  <a:pt x="824" y="20228"/>
                </a:lnTo>
                <a:cubicBezTo>
                  <a:pt x="824" y="20228"/>
                  <a:pt x="824" y="1214"/>
                  <a:pt x="824" y="1214"/>
                </a:cubicBezTo>
                <a:close/>
                <a:moveTo>
                  <a:pt x="10800" y="455"/>
                </a:moveTo>
                <a:cubicBezTo>
                  <a:pt x="10855" y="455"/>
                  <a:pt x="10900" y="531"/>
                  <a:pt x="10900" y="623"/>
                </a:cubicBezTo>
                <a:cubicBezTo>
                  <a:pt x="10900" y="717"/>
                  <a:pt x="10855" y="793"/>
                  <a:pt x="10800" y="793"/>
                </a:cubicBezTo>
                <a:cubicBezTo>
                  <a:pt x="10745" y="793"/>
                  <a:pt x="10700" y="717"/>
                  <a:pt x="10700" y="623"/>
                </a:cubicBezTo>
                <a:cubicBezTo>
                  <a:pt x="10700" y="531"/>
                  <a:pt x="10745" y="455"/>
                  <a:pt x="10800" y="455"/>
                </a:cubicBezTo>
                <a:close/>
                <a:moveTo>
                  <a:pt x="21123" y="0"/>
                </a:moveTo>
                <a:lnTo>
                  <a:pt x="478" y="0"/>
                </a:lnTo>
                <a:cubicBezTo>
                  <a:pt x="215" y="0"/>
                  <a:pt x="0" y="363"/>
                  <a:pt x="0" y="807"/>
                </a:cubicBezTo>
                <a:lnTo>
                  <a:pt x="0" y="21600"/>
                </a:lnTo>
                <a:lnTo>
                  <a:pt x="21600" y="21600"/>
                </a:lnTo>
                <a:lnTo>
                  <a:pt x="21600" y="807"/>
                </a:lnTo>
                <a:cubicBezTo>
                  <a:pt x="21600" y="363"/>
                  <a:pt x="21385" y="0"/>
                  <a:pt x="21123" y="0"/>
                </a:cubicBezTo>
              </a:path>
            </a:pathLst>
          </a:custGeom>
          <a:solidFill>
            <a:schemeClr val="tx2"/>
          </a:solidFill>
          <a:ln w="12700">
            <a:miter lim="400000"/>
          </a:ln>
        </p:spPr>
        <p:txBody>
          <a:bodyPr lIns="38100" tIns="38100" rIns="38100" bIns="38100" anchor="ctr"/>
          <a:lstStyle/>
          <a:p>
            <a:pPr defTabSz="647700">
              <a:defRPr sz="42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119" name="Group 545"/>
          <p:cNvGrpSpPr/>
          <p:nvPr/>
        </p:nvGrpSpPr>
        <p:grpSpPr>
          <a:xfrm>
            <a:off x="5678215" y="4238549"/>
            <a:ext cx="3455018" cy="386312"/>
            <a:chOff x="0" y="0"/>
            <a:chExt cx="12649198" cy="1191596"/>
          </a:xfrm>
          <a:solidFill>
            <a:schemeClr val="bg1">
              <a:lumMod val="85000"/>
            </a:schemeClr>
          </a:solidFill>
        </p:grpSpPr>
        <p:sp>
          <p:nvSpPr>
            <p:cNvPr id="120" name="Shape 543"/>
            <p:cNvSpPr/>
            <p:nvPr/>
          </p:nvSpPr>
          <p:spPr>
            <a:xfrm>
              <a:off x="0" y="0"/>
              <a:ext cx="12649199" cy="1191597"/>
            </a:xfrm>
            <a:custGeom>
              <a:avLst/>
              <a:gdLst/>
              <a:ahLst/>
              <a:cxnLst>
                <a:cxn ang="0">
                  <a:pos x="wd2" y="hd2"/>
                </a:cxn>
                <a:cxn ang="5400000">
                  <a:pos x="wd2" y="hd2"/>
                </a:cxn>
                <a:cxn ang="10800000">
                  <a:pos x="wd2" y="hd2"/>
                </a:cxn>
                <a:cxn ang="16200000">
                  <a:pos x="wd2" y="hd2"/>
                </a:cxn>
              </a:cxnLst>
              <a:rect l="0" t="0" r="r" b="b"/>
              <a:pathLst>
                <a:path w="21600" h="21600" extrusionOk="0">
                  <a:moveTo>
                    <a:pt x="10369" y="10746"/>
                  </a:moveTo>
                  <a:cubicBezTo>
                    <a:pt x="10369" y="10724"/>
                    <a:pt x="10369" y="10704"/>
                    <a:pt x="10369" y="10681"/>
                  </a:cubicBezTo>
                  <a:cubicBezTo>
                    <a:pt x="10371" y="10341"/>
                    <a:pt x="10376" y="10018"/>
                    <a:pt x="10387" y="9686"/>
                  </a:cubicBezTo>
                  <a:cubicBezTo>
                    <a:pt x="10406" y="9080"/>
                    <a:pt x="10439" y="8570"/>
                    <a:pt x="10489" y="8190"/>
                  </a:cubicBezTo>
                  <a:cubicBezTo>
                    <a:pt x="10530" y="7881"/>
                    <a:pt x="10576" y="7708"/>
                    <a:pt x="10628" y="7691"/>
                  </a:cubicBezTo>
                  <a:cubicBezTo>
                    <a:pt x="10659" y="7680"/>
                    <a:pt x="10688" y="7771"/>
                    <a:pt x="10716" y="7873"/>
                  </a:cubicBezTo>
                  <a:cubicBezTo>
                    <a:pt x="10740" y="7966"/>
                    <a:pt x="10764" y="8057"/>
                    <a:pt x="10789" y="8136"/>
                  </a:cubicBezTo>
                  <a:cubicBezTo>
                    <a:pt x="10801" y="8187"/>
                    <a:pt x="10813" y="8187"/>
                    <a:pt x="10824" y="8136"/>
                  </a:cubicBezTo>
                  <a:cubicBezTo>
                    <a:pt x="10851" y="8040"/>
                    <a:pt x="10878" y="7949"/>
                    <a:pt x="10905" y="7847"/>
                  </a:cubicBezTo>
                  <a:cubicBezTo>
                    <a:pt x="10930" y="7754"/>
                    <a:pt x="10956" y="7691"/>
                    <a:pt x="10981" y="7660"/>
                  </a:cubicBezTo>
                  <a:cubicBezTo>
                    <a:pt x="11004" y="7646"/>
                    <a:pt x="11025" y="7677"/>
                    <a:pt x="11045" y="7714"/>
                  </a:cubicBezTo>
                  <a:cubicBezTo>
                    <a:pt x="11097" y="7816"/>
                    <a:pt x="11143" y="8045"/>
                    <a:pt x="11179" y="8451"/>
                  </a:cubicBezTo>
                  <a:cubicBezTo>
                    <a:pt x="11189" y="8550"/>
                    <a:pt x="11196" y="8652"/>
                    <a:pt x="11205" y="8763"/>
                  </a:cubicBezTo>
                  <a:cubicBezTo>
                    <a:pt x="11123" y="9284"/>
                    <a:pt x="11084" y="10032"/>
                    <a:pt x="11090" y="11013"/>
                  </a:cubicBezTo>
                  <a:cubicBezTo>
                    <a:pt x="11097" y="12002"/>
                    <a:pt x="11148" y="12671"/>
                    <a:pt x="11231" y="13104"/>
                  </a:cubicBezTo>
                  <a:cubicBezTo>
                    <a:pt x="11230" y="13124"/>
                    <a:pt x="11230" y="13138"/>
                    <a:pt x="11230" y="13158"/>
                  </a:cubicBezTo>
                  <a:cubicBezTo>
                    <a:pt x="11208" y="13827"/>
                    <a:pt x="11176" y="14439"/>
                    <a:pt x="11135" y="15008"/>
                  </a:cubicBezTo>
                  <a:cubicBezTo>
                    <a:pt x="11116" y="15278"/>
                    <a:pt x="11096" y="15544"/>
                    <a:pt x="11069" y="15743"/>
                  </a:cubicBezTo>
                  <a:cubicBezTo>
                    <a:pt x="11041" y="15963"/>
                    <a:pt x="11009" y="16060"/>
                    <a:pt x="10974" y="15995"/>
                  </a:cubicBezTo>
                  <a:cubicBezTo>
                    <a:pt x="10951" y="15952"/>
                    <a:pt x="10930" y="15876"/>
                    <a:pt x="10909" y="15791"/>
                  </a:cubicBezTo>
                  <a:cubicBezTo>
                    <a:pt x="10881" y="15671"/>
                    <a:pt x="10852" y="15584"/>
                    <a:pt x="10821" y="15584"/>
                  </a:cubicBezTo>
                  <a:cubicBezTo>
                    <a:pt x="10789" y="15584"/>
                    <a:pt x="10758" y="15671"/>
                    <a:pt x="10728" y="15802"/>
                  </a:cubicBezTo>
                  <a:cubicBezTo>
                    <a:pt x="10713" y="15853"/>
                    <a:pt x="10698" y="15915"/>
                    <a:pt x="10683" y="15963"/>
                  </a:cubicBezTo>
                  <a:cubicBezTo>
                    <a:pt x="10657" y="16040"/>
                    <a:pt x="10632" y="16060"/>
                    <a:pt x="10607" y="15952"/>
                  </a:cubicBezTo>
                  <a:cubicBezTo>
                    <a:pt x="10583" y="15853"/>
                    <a:pt x="10565" y="15694"/>
                    <a:pt x="10547" y="15521"/>
                  </a:cubicBezTo>
                  <a:cubicBezTo>
                    <a:pt x="10525" y="15292"/>
                    <a:pt x="10507" y="15031"/>
                    <a:pt x="10488" y="14765"/>
                  </a:cubicBezTo>
                  <a:cubicBezTo>
                    <a:pt x="10421" y="13759"/>
                    <a:pt x="10382" y="12657"/>
                    <a:pt x="10370" y="11435"/>
                  </a:cubicBezTo>
                  <a:cubicBezTo>
                    <a:pt x="10370" y="11361"/>
                    <a:pt x="10369" y="11290"/>
                    <a:pt x="10369" y="11222"/>
                  </a:cubicBezTo>
                  <a:cubicBezTo>
                    <a:pt x="10369" y="11067"/>
                    <a:pt x="10369" y="10905"/>
                    <a:pt x="10369" y="10746"/>
                  </a:cubicBezTo>
                  <a:close/>
                  <a:moveTo>
                    <a:pt x="10799" y="7130"/>
                  </a:moveTo>
                  <a:cubicBezTo>
                    <a:pt x="10807" y="6243"/>
                    <a:pt x="10877" y="5302"/>
                    <a:pt x="10983" y="5050"/>
                  </a:cubicBezTo>
                  <a:cubicBezTo>
                    <a:pt x="10989" y="5030"/>
                    <a:pt x="10997" y="5022"/>
                    <a:pt x="11004" y="5008"/>
                  </a:cubicBezTo>
                  <a:cubicBezTo>
                    <a:pt x="11006" y="5008"/>
                    <a:pt x="11009" y="5008"/>
                    <a:pt x="11011" y="5008"/>
                  </a:cubicBezTo>
                  <a:cubicBezTo>
                    <a:pt x="11011" y="5167"/>
                    <a:pt x="11011" y="5325"/>
                    <a:pt x="11010" y="5484"/>
                  </a:cubicBezTo>
                  <a:cubicBezTo>
                    <a:pt x="11007" y="5841"/>
                    <a:pt x="10995" y="6161"/>
                    <a:pt x="10977" y="6470"/>
                  </a:cubicBezTo>
                  <a:cubicBezTo>
                    <a:pt x="10954" y="6838"/>
                    <a:pt x="10927" y="7147"/>
                    <a:pt x="10889" y="7357"/>
                  </a:cubicBezTo>
                  <a:cubicBezTo>
                    <a:pt x="10862" y="7513"/>
                    <a:pt x="10832" y="7572"/>
                    <a:pt x="10802" y="7544"/>
                  </a:cubicBezTo>
                  <a:cubicBezTo>
                    <a:pt x="10801" y="7544"/>
                    <a:pt x="10800" y="7544"/>
                    <a:pt x="10799" y="7538"/>
                  </a:cubicBezTo>
                  <a:cubicBezTo>
                    <a:pt x="10799" y="7399"/>
                    <a:pt x="10798" y="7261"/>
                    <a:pt x="10799" y="7130"/>
                  </a:cubicBezTo>
                  <a:close/>
                  <a:moveTo>
                    <a:pt x="0" y="16629"/>
                  </a:moveTo>
                  <a:cubicBezTo>
                    <a:pt x="0" y="19364"/>
                    <a:pt x="215" y="21600"/>
                    <a:pt x="478" y="21600"/>
                  </a:cubicBezTo>
                  <a:lnTo>
                    <a:pt x="21123" y="21600"/>
                  </a:lnTo>
                  <a:cubicBezTo>
                    <a:pt x="21385" y="21600"/>
                    <a:pt x="21600" y="19364"/>
                    <a:pt x="21600" y="16629"/>
                  </a:cubicBezTo>
                  <a:lnTo>
                    <a:pt x="21600" y="0"/>
                  </a:lnTo>
                  <a:lnTo>
                    <a:pt x="0" y="0"/>
                  </a:lnTo>
                  <a:lnTo>
                    <a:pt x="0" y="16629"/>
                  </a:lnTo>
                </a:path>
              </a:pathLst>
            </a:custGeom>
            <a:grpFill/>
            <a:ln w="12700" cap="flat">
              <a:noFill/>
              <a:miter lim="400000"/>
            </a:ln>
            <a:effectLst/>
          </p:spPr>
          <p:txBody>
            <a:bodyPr wrap="square" lIns="38100" tIns="38100" rIns="38100" bIns="38100" numCol="1" anchor="ctr">
              <a:noAutofit/>
            </a:bodyPr>
            <a:lstStyle/>
            <a:p>
              <a:pPr defTabSz="647700">
                <a:defRPr sz="42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1" name="Shape 544"/>
            <p:cNvSpPr/>
            <p:nvPr/>
          </p:nvSpPr>
          <p:spPr>
            <a:xfrm>
              <a:off x="5504062" y="88758"/>
              <a:ext cx="1639422" cy="979115"/>
            </a:xfrm>
            <a:prstGeom prst="rect">
              <a:avLst/>
            </a:prstGeom>
            <a:grpFill/>
            <a:ln w="12700" cap="flat">
              <a:noFill/>
              <a:miter lim="400000"/>
            </a:ln>
            <a:effectLst/>
          </p:spPr>
          <p:txBody>
            <a:bodyPr wrap="square" lIns="50800" tIns="50800" rIns="50800" bIns="50800" numCol="1" anchor="ctr">
              <a:noAutofit/>
            </a:bodyP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122" name="Shape 546"/>
          <p:cNvSpPr/>
          <p:nvPr/>
        </p:nvSpPr>
        <p:spPr>
          <a:xfrm flipV="1">
            <a:off x="6047741" y="3800970"/>
            <a:ext cx="517629" cy="45719"/>
          </a:xfrm>
          <a:prstGeom prst="rect">
            <a:avLst/>
          </a:prstGeom>
          <a:solidFill>
            <a:schemeClr val="bg2"/>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3" name="Shape 547"/>
          <p:cNvSpPr/>
          <p:nvPr/>
        </p:nvSpPr>
        <p:spPr>
          <a:xfrm flipV="1">
            <a:off x="6067145" y="3489685"/>
            <a:ext cx="526720" cy="48930"/>
          </a:xfrm>
          <a:prstGeom prst="rect">
            <a:avLst/>
          </a:prstGeom>
          <a:solidFill>
            <a:schemeClr val="bg2"/>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4" name="Shape 548"/>
          <p:cNvSpPr/>
          <p:nvPr/>
        </p:nvSpPr>
        <p:spPr>
          <a:xfrm flipV="1">
            <a:off x="6047742" y="3577400"/>
            <a:ext cx="526720" cy="45719"/>
          </a:xfrm>
          <a:prstGeom prst="rect">
            <a:avLst/>
          </a:prstGeom>
          <a:solidFill>
            <a:schemeClr val="bg2"/>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5" name="Shape 549"/>
          <p:cNvSpPr/>
          <p:nvPr/>
        </p:nvSpPr>
        <p:spPr>
          <a:xfrm flipV="1">
            <a:off x="6038651" y="3905708"/>
            <a:ext cx="526720" cy="48930"/>
          </a:xfrm>
          <a:prstGeom prst="rect">
            <a:avLst/>
          </a:prstGeom>
          <a:solidFill>
            <a:schemeClr val="bg2"/>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6" name="Shape 550"/>
          <p:cNvSpPr/>
          <p:nvPr/>
        </p:nvSpPr>
        <p:spPr>
          <a:xfrm flipV="1">
            <a:off x="6047742" y="3680570"/>
            <a:ext cx="526720" cy="48930"/>
          </a:xfrm>
          <a:prstGeom prst="rect">
            <a:avLst/>
          </a:prstGeom>
          <a:solidFill>
            <a:schemeClr val="bg2"/>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7" name="Shape 551"/>
          <p:cNvSpPr/>
          <p:nvPr/>
        </p:nvSpPr>
        <p:spPr>
          <a:xfrm>
            <a:off x="5938170" y="2660514"/>
            <a:ext cx="655695" cy="574971"/>
          </a:xfrm>
          <a:prstGeom prst="ellipse">
            <a:avLst/>
          </a:prstGeom>
          <a:solidFill>
            <a:schemeClr val="accent4"/>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8" name="Shape 552"/>
          <p:cNvSpPr/>
          <p:nvPr/>
        </p:nvSpPr>
        <p:spPr>
          <a:xfrm>
            <a:off x="6910829" y="2563331"/>
            <a:ext cx="684205" cy="635901"/>
          </a:xfrm>
          <a:prstGeom prst="rect">
            <a:avLst/>
          </a:prstGeom>
          <a:solidFill>
            <a:schemeClr val="accent3"/>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9" name="Shape 553"/>
          <p:cNvSpPr/>
          <p:nvPr/>
        </p:nvSpPr>
        <p:spPr>
          <a:xfrm>
            <a:off x="6902663" y="3255358"/>
            <a:ext cx="704728" cy="632271"/>
          </a:xfrm>
          <a:prstGeom prst="rect">
            <a:avLst/>
          </a:prstGeom>
          <a:solidFill>
            <a:schemeClr val="accent6"/>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30" name="Shape 554"/>
          <p:cNvSpPr/>
          <p:nvPr/>
        </p:nvSpPr>
        <p:spPr>
          <a:xfrm>
            <a:off x="7697871" y="3326800"/>
            <a:ext cx="493316" cy="572364"/>
          </a:xfrm>
          <a:prstGeom prst="rect">
            <a:avLst/>
          </a:prstGeom>
          <a:solidFill>
            <a:schemeClr val="accent5"/>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31" name="Shape 555"/>
          <p:cNvSpPr/>
          <p:nvPr/>
        </p:nvSpPr>
        <p:spPr>
          <a:xfrm>
            <a:off x="7686833" y="2784275"/>
            <a:ext cx="520851" cy="481737"/>
          </a:xfrm>
          <a:prstGeom prst="rect">
            <a:avLst/>
          </a:prstGeom>
          <a:solidFill>
            <a:schemeClr val="accent5"/>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32" name="Shape 556"/>
          <p:cNvSpPr/>
          <p:nvPr/>
        </p:nvSpPr>
        <p:spPr>
          <a:xfrm>
            <a:off x="8307649" y="3080118"/>
            <a:ext cx="600798" cy="350480"/>
          </a:xfrm>
          <a:prstGeom prst="rect">
            <a:avLst/>
          </a:prstGeom>
          <a:solidFill>
            <a:schemeClr val="accent5"/>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33" name="Shape 557"/>
          <p:cNvSpPr/>
          <p:nvPr/>
        </p:nvSpPr>
        <p:spPr>
          <a:xfrm>
            <a:off x="8327559" y="2491626"/>
            <a:ext cx="566010" cy="513665"/>
          </a:xfrm>
          <a:prstGeom prst="rect">
            <a:avLst/>
          </a:prstGeom>
          <a:solidFill>
            <a:schemeClr val="accent5"/>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34" name="Shape 558"/>
          <p:cNvSpPr/>
          <p:nvPr/>
        </p:nvSpPr>
        <p:spPr>
          <a:xfrm>
            <a:off x="8311779" y="3521434"/>
            <a:ext cx="609600" cy="394721"/>
          </a:xfrm>
          <a:prstGeom prst="rect">
            <a:avLst/>
          </a:prstGeom>
          <a:solidFill>
            <a:schemeClr val="accent2"/>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314444" y="1856667"/>
            <a:ext cx="3771888" cy="2693581"/>
          </a:xfrm>
          <a:prstGeom prst="rect">
            <a:avLst/>
          </a:prstGeom>
          <a:ln>
            <a:noFill/>
          </a:ln>
          <a:effectLst>
            <a:softEdge rad="112500"/>
          </a:effectLst>
        </p:spPr>
      </p:pic>
      <p:sp>
        <p:nvSpPr>
          <p:cNvPr id="44" name="Shape 682"/>
          <p:cNvSpPr/>
          <p:nvPr/>
        </p:nvSpPr>
        <p:spPr>
          <a:xfrm>
            <a:off x="0" y="2724517"/>
            <a:ext cx="3338608" cy="2133600"/>
          </a:xfrm>
          <a:prstGeom prst="rect">
            <a:avLst/>
          </a:prstGeom>
          <a:blipFill>
            <a:blip r:embed="rId5"/>
            <a:srcRect/>
            <a:stretch>
              <a:fillRect t="-85" b="-85"/>
            </a:stretch>
          </a:blipFill>
          <a:ln w="12700">
            <a:miter lim="400000"/>
          </a:ln>
        </p:spPr>
        <p:txBody>
          <a:bodyPr lIns="50800" tIns="50800" rIns="50800" bIns="50800" anchor="ctr"/>
          <a:lstStyle/>
          <a:p>
            <a:pPr>
              <a:lnSpc>
                <a:spcPct val="110000"/>
              </a:lnSpc>
              <a:defRPr>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695"/>
          <p:cNvSpPr/>
          <p:nvPr/>
        </p:nvSpPr>
        <p:spPr>
          <a:xfrm>
            <a:off x="2559131" y="2924300"/>
            <a:ext cx="283618" cy="301910"/>
          </a:xfrm>
          <a:prstGeom prst="ellipse">
            <a:avLst/>
          </a:prstGeom>
          <a:ln w="50800">
            <a:solidFill>
              <a:schemeClr val="accent6"/>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694"/>
          <p:cNvSpPr/>
          <p:nvPr/>
        </p:nvSpPr>
        <p:spPr>
          <a:xfrm rot="20729059">
            <a:off x="2620426" y="1829470"/>
            <a:ext cx="3023343" cy="641543"/>
          </a:xfrm>
          <a:custGeom>
            <a:avLst/>
            <a:gdLst/>
            <a:ahLst/>
            <a:cxnLst>
              <a:cxn ang="0">
                <a:pos x="wd2" y="hd2"/>
              </a:cxn>
              <a:cxn ang="5400000">
                <a:pos x="wd2" y="hd2"/>
              </a:cxn>
              <a:cxn ang="10800000">
                <a:pos x="wd2" y="hd2"/>
              </a:cxn>
              <a:cxn ang="16200000">
                <a:pos x="wd2" y="hd2"/>
              </a:cxn>
            </a:cxnLst>
            <a:rect l="0" t="0" r="r" b="b"/>
            <a:pathLst>
              <a:path w="21600" h="20508" extrusionOk="0">
                <a:moveTo>
                  <a:pt x="0" y="20508"/>
                </a:moveTo>
                <a:cubicBezTo>
                  <a:pt x="0" y="20508"/>
                  <a:pt x="3618" y="1358"/>
                  <a:pt x="10681" y="69"/>
                </a:cubicBezTo>
                <a:cubicBezTo>
                  <a:pt x="17045" y="-1092"/>
                  <a:pt x="21600" y="12780"/>
                  <a:pt x="21600" y="12780"/>
                </a:cubicBezTo>
              </a:path>
            </a:pathLst>
          </a:custGeom>
          <a:ln w="3175">
            <a:solidFill>
              <a:schemeClr val="bg2"/>
            </a:solidFill>
            <a:prstDash val="lgDashDotDot"/>
            <a:miter lim="400000"/>
            <a:headEnd type="triangle"/>
            <a:tailEnd type="oval"/>
          </a:ln>
        </p:spPr>
        <p:txBody>
          <a:bodyPr lIns="50800" tIns="50800" rIns="50800" bIns="50800" anchor="ctr"/>
          <a:lstStyle/>
          <a:p>
            <a:endParaRPr dirty="0">
              <a:latin typeface="Arial"/>
              <a:ea typeface="Arial"/>
              <a:cs typeface="Arial"/>
            </a:endParaRPr>
          </a:p>
        </p:txBody>
      </p:sp>
      <p:sp>
        <p:nvSpPr>
          <p:cNvPr id="57" name="Shape 684"/>
          <p:cNvSpPr/>
          <p:nvPr/>
        </p:nvSpPr>
        <p:spPr>
          <a:xfrm>
            <a:off x="2588280" y="2960094"/>
            <a:ext cx="258298" cy="135958"/>
          </a:xfrm>
          <a:custGeom>
            <a:avLst/>
            <a:gdLst/>
            <a:ahLst/>
            <a:cxnLst>
              <a:cxn ang="0">
                <a:pos x="wd2" y="hd2"/>
              </a:cxn>
              <a:cxn ang="5400000">
                <a:pos x="wd2" y="hd2"/>
              </a:cxn>
              <a:cxn ang="10800000">
                <a:pos x="wd2" y="hd2"/>
              </a:cxn>
              <a:cxn ang="16200000">
                <a:pos x="wd2" y="hd2"/>
              </a:cxn>
            </a:cxnLst>
            <a:rect l="0" t="0" r="r" b="b"/>
            <a:pathLst>
              <a:path w="20167" h="20674" extrusionOk="0">
                <a:moveTo>
                  <a:pt x="19730" y="15846"/>
                </a:moveTo>
                <a:cubicBezTo>
                  <a:pt x="20884" y="17547"/>
                  <a:pt x="19675" y="19548"/>
                  <a:pt x="17044" y="20294"/>
                </a:cubicBezTo>
                <a:lnTo>
                  <a:pt x="16702" y="20391"/>
                </a:lnTo>
                <a:cubicBezTo>
                  <a:pt x="14071" y="21137"/>
                  <a:pt x="10973" y="20356"/>
                  <a:pt x="9820" y="18655"/>
                </a:cubicBezTo>
                <a:lnTo>
                  <a:pt x="438" y="4828"/>
                </a:lnTo>
                <a:cubicBezTo>
                  <a:pt x="-716" y="3127"/>
                  <a:pt x="493" y="1126"/>
                  <a:pt x="3124" y="380"/>
                </a:cubicBezTo>
                <a:lnTo>
                  <a:pt x="3466" y="283"/>
                </a:lnTo>
                <a:cubicBezTo>
                  <a:pt x="6097" y="-463"/>
                  <a:pt x="9194" y="318"/>
                  <a:pt x="10348" y="2019"/>
                </a:cubicBezTo>
                <a:cubicBezTo>
                  <a:pt x="10348" y="2019"/>
                  <a:pt x="19730" y="15846"/>
                  <a:pt x="19730" y="15846"/>
                </a:cubicBezTo>
                <a:close/>
              </a:path>
            </a:pathLst>
          </a:custGeom>
          <a:solidFill>
            <a:schemeClr val="bg1">
              <a:lumMod val="50000"/>
            </a:scheme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685"/>
          <p:cNvSpPr/>
          <p:nvPr/>
        </p:nvSpPr>
        <p:spPr>
          <a:xfrm>
            <a:off x="2525190" y="3023705"/>
            <a:ext cx="251670" cy="144861"/>
          </a:xfrm>
          <a:custGeom>
            <a:avLst/>
            <a:gdLst/>
            <a:ahLst/>
            <a:cxnLst>
              <a:cxn ang="0">
                <a:pos x="wd2" y="hd2"/>
              </a:cxn>
              <a:cxn ang="5400000">
                <a:pos x="wd2" y="hd2"/>
              </a:cxn>
              <a:cxn ang="10800000">
                <a:pos x="wd2" y="hd2"/>
              </a:cxn>
              <a:cxn ang="16200000">
                <a:pos x="wd2" y="hd2"/>
              </a:cxn>
            </a:cxnLst>
            <a:rect l="0" t="0" r="r" b="b"/>
            <a:pathLst>
              <a:path w="20167" h="20674" extrusionOk="0">
                <a:moveTo>
                  <a:pt x="19730" y="15846"/>
                </a:moveTo>
                <a:cubicBezTo>
                  <a:pt x="20884" y="17547"/>
                  <a:pt x="19675" y="19548"/>
                  <a:pt x="17044" y="20294"/>
                </a:cubicBezTo>
                <a:lnTo>
                  <a:pt x="16702" y="20391"/>
                </a:lnTo>
                <a:cubicBezTo>
                  <a:pt x="14071" y="21137"/>
                  <a:pt x="10973" y="20356"/>
                  <a:pt x="9820" y="18655"/>
                </a:cubicBezTo>
                <a:lnTo>
                  <a:pt x="438" y="4828"/>
                </a:lnTo>
                <a:cubicBezTo>
                  <a:pt x="-716" y="3127"/>
                  <a:pt x="493" y="1126"/>
                  <a:pt x="3124" y="380"/>
                </a:cubicBezTo>
                <a:lnTo>
                  <a:pt x="3466" y="283"/>
                </a:lnTo>
                <a:cubicBezTo>
                  <a:pt x="6097" y="-463"/>
                  <a:pt x="9194" y="318"/>
                  <a:pt x="10348" y="2019"/>
                </a:cubicBezTo>
                <a:cubicBezTo>
                  <a:pt x="10348" y="2019"/>
                  <a:pt x="19730" y="15846"/>
                  <a:pt x="19730" y="15846"/>
                </a:cubicBezTo>
                <a:close/>
              </a:path>
            </a:pathLst>
          </a:custGeom>
          <a:solidFill>
            <a:schemeClr val="bg1">
              <a:lumMod val="50000"/>
            </a:scheme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686"/>
          <p:cNvSpPr/>
          <p:nvPr/>
        </p:nvSpPr>
        <p:spPr>
          <a:xfrm>
            <a:off x="2746731" y="2920139"/>
            <a:ext cx="158075" cy="110917"/>
          </a:xfrm>
          <a:custGeom>
            <a:avLst/>
            <a:gdLst/>
            <a:ahLst/>
            <a:cxnLst>
              <a:cxn ang="0">
                <a:pos x="wd2" y="hd2"/>
              </a:cxn>
              <a:cxn ang="5400000">
                <a:pos x="wd2" y="hd2"/>
              </a:cxn>
              <a:cxn ang="10800000">
                <a:pos x="wd2" y="hd2"/>
              </a:cxn>
              <a:cxn ang="16200000">
                <a:pos x="wd2" y="hd2"/>
              </a:cxn>
            </a:cxnLst>
            <a:rect l="0" t="0" r="r" b="b"/>
            <a:pathLst>
              <a:path w="21600" h="21600" extrusionOk="0">
                <a:moveTo>
                  <a:pt x="21600" y="2577"/>
                </a:moveTo>
                <a:cubicBezTo>
                  <a:pt x="14648" y="4547"/>
                  <a:pt x="10800" y="7048"/>
                  <a:pt x="10800" y="9928"/>
                </a:cubicBezTo>
                <a:cubicBezTo>
                  <a:pt x="10800" y="12733"/>
                  <a:pt x="14400" y="14703"/>
                  <a:pt x="19614" y="15309"/>
                </a:cubicBezTo>
                <a:cubicBezTo>
                  <a:pt x="20235" y="15385"/>
                  <a:pt x="21476" y="16219"/>
                  <a:pt x="21476" y="18038"/>
                </a:cubicBezTo>
                <a:cubicBezTo>
                  <a:pt x="21476" y="20160"/>
                  <a:pt x="17752" y="21600"/>
                  <a:pt x="14400" y="21600"/>
                </a:cubicBezTo>
                <a:lnTo>
                  <a:pt x="14276" y="21600"/>
                </a:lnTo>
                <a:cubicBezTo>
                  <a:pt x="7945" y="21600"/>
                  <a:pt x="0" y="18114"/>
                  <a:pt x="0" y="12278"/>
                </a:cubicBezTo>
                <a:cubicBezTo>
                  <a:pt x="0" y="5457"/>
                  <a:pt x="10179" y="1592"/>
                  <a:pt x="19862" y="0"/>
                </a:cubicBezTo>
                <a:cubicBezTo>
                  <a:pt x="19862" y="0"/>
                  <a:pt x="21600" y="2577"/>
                  <a:pt x="21600" y="2577"/>
                </a:cubicBezTo>
                <a:close/>
              </a:path>
            </a:pathLst>
          </a:custGeom>
          <a:solidFill>
            <a:schemeClr val="bg1">
              <a:lumMod val="50000"/>
            </a:scheme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Rectangle 59"/>
          <p:cNvSpPr/>
          <p:nvPr/>
        </p:nvSpPr>
        <p:spPr>
          <a:xfrm>
            <a:off x="509020" y="3292527"/>
            <a:ext cx="2842910" cy="923330"/>
          </a:xfrm>
          <a:prstGeom prst="rect">
            <a:avLst/>
          </a:prstGeom>
        </p:spPr>
        <p:txBody>
          <a:bodyPr wrap="square">
            <a:spAutoFit/>
          </a:bodyPr>
          <a:lstStyle/>
          <a:p>
            <a:pPr marL="395605">
              <a:lnSpc>
                <a:spcPct val="100000"/>
              </a:lnSpc>
              <a:spcBef>
                <a:spcPts val="105"/>
              </a:spcBef>
            </a:pPr>
            <a:r>
              <a:rPr lang="en-US" b="1" spc="-195" dirty="0">
                <a:solidFill>
                  <a:srgbClr val="FF0000"/>
                </a:solidFill>
                <a:latin typeface="Verdana"/>
                <a:cs typeface="Verdana"/>
              </a:rPr>
              <a:t>C</a:t>
            </a:r>
            <a:r>
              <a:rPr lang="en-US" dirty="0">
                <a:ln w="0"/>
                <a:solidFill>
                  <a:schemeClr val="bg1"/>
                </a:solidFill>
                <a:effectLst>
                  <a:outerShdw blurRad="38100" dist="19050" dir="2700000" algn="tl" rotWithShape="0">
                    <a:schemeClr val="dk1">
                      <a:alpha val="40000"/>
                    </a:schemeClr>
                  </a:outerShdw>
                </a:effectLst>
                <a:latin typeface="Verdana"/>
                <a:cs typeface="Verdana"/>
              </a:rPr>
              <a:t>omputer-</a:t>
            </a:r>
            <a:r>
              <a:rPr lang="en-US" b="1" spc="-195" dirty="0">
                <a:solidFill>
                  <a:srgbClr val="FF0000"/>
                </a:solidFill>
                <a:latin typeface="Verdana"/>
                <a:cs typeface="Verdana"/>
              </a:rPr>
              <a:t>a</a:t>
            </a:r>
            <a:r>
              <a:rPr lang="en-US" dirty="0">
                <a:ln w="0"/>
                <a:solidFill>
                  <a:schemeClr val="bg1"/>
                </a:solidFill>
                <a:effectLst>
                  <a:outerShdw blurRad="38100" dist="19050" dir="2700000" algn="tl" rotWithShape="0">
                    <a:schemeClr val="dk1">
                      <a:alpha val="40000"/>
                    </a:schemeClr>
                  </a:outerShdw>
                </a:effectLst>
                <a:latin typeface="Verdana"/>
                <a:cs typeface="Verdana"/>
              </a:rPr>
              <a:t>ided </a:t>
            </a:r>
            <a:r>
              <a:rPr lang="en-US" b="1" spc="-220" dirty="0">
                <a:solidFill>
                  <a:srgbClr val="FF0000"/>
                </a:solidFill>
                <a:latin typeface="Verdana"/>
                <a:cs typeface="Verdana"/>
              </a:rPr>
              <a:t>S</a:t>
            </a:r>
            <a:r>
              <a:rPr lang="en-US" dirty="0">
                <a:ln w="0"/>
                <a:solidFill>
                  <a:schemeClr val="bg1"/>
                </a:solidFill>
                <a:effectLst>
                  <a:outerShdw blurRad="38100" dist="19050" dir="2700000" algn="tl" rotWithShape="0">
                    <a:schemeClr val="dk1">
                      <a:alpha val="40000"/>
                    </a:schemeClr>
                  </a:outerShdw>
                </a:effectLst>
                <a:latin typeface="Verdana"/>
                <a:cs typeface="Verdana"/>
              </a:rPr>
              <a:t>oftware </a:t>
            </a:r>
            <a:r>
              <a:rPr lang="en-US" b="1" spc="-200" dirty="0">
                <a:solidFill>
                  <a:srgbClr val="FF0000"/>
                </a:solidFill>
                <a:latin typeface="Verdana"/>
                <a:cs typeface="Verdana"/>
              </a:rPr>
              <a:t>E</a:t>
            </a:r>
            <a:r>
              <a:rPr lang="en-US" dirty="0">
                <a:ln w="0"/>
                <a:solidFill>
                  <a:schemeClr val="bg1"/>
                </a:solidFill>
                <a:effectLst>
                  <a:outerShdw blurRad="38100" dist="19050" dir="2700000" algn="tl" rotWithShape="0">
                    <a:schemeClr val="dk1">
                      <a:alpha val="40000"/>
                    </a:schemeClr>
                  </a:outerShdw>
                </a:effectLst>
                <a:latin typeface="Verdana"/>
                <a:cs typeface="Verdana"/>
              </a:rPr>
              <a:t>ngineering</a:t>
            </a:r>
            <a:endParaRPr lang="en-US" dirty="0">
              <a:solidFill>
                <a:schemeClr val="bg1"/>
              </a:solidFill>
              <a:latin typeface="Verdana"/>
              <a:cs typeface="Verdana"/>
            </a:endParaRPr>
          </a:p>
        </p:txBody>
      </p:sp>
      <p:sp>
        <p:nvSpPr>
          <p:cNvPr id="12" name="Cloud Callout 11"/>
          <p:cNvSpPr/>
          <p:nvPr/>
        </p:nvSpPr>
        <p:spPr>
          <a:xfrm>
            <a:off x="439159" y="91131"/>
            <a:ext cx="4144486" cy="2022853"/>
          </a:xfrm>
          <a:prstGeom prst="cloudCallout">
            <a:avLst>
              <a:gd name="adj1" fmla="val -21495"/>
              <a:gd name="adj2" fmla="val 777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colorTemperature colorTemp="47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27533" y="356974"/>
            <a:ext cx="3339087" cy="1478187"/>
          </a:xfrm>
          <a:prstGeom prst="ellipse">
            <a:avLst/>
          </a:prstGeom>
          <a:ln w="63500" cap="rnd">
            <a:solidFill>
              <a:srgbClr val="333333"/>
            </a:solidFill>
          </a:ln>
          <a:effectLst>
            <a:outerShdw blurRad="381000" dist="292100" dir="5400000" sx="-80000" sy="-18000" rotWithShape="0">
              <a:srgbClr val="000000">
                <a:alpha val="22000"/>
              </a:srgbClr>
            </a:outerShdw>
            <a:softEdge rad="63500"/>
          </a:effectLst>
          <a:scene3d>
            <a:camera prst="orthographicFront"/>
            <a:lightRig rig="contrasting" dir="t">
              <a:rot lat="0" lon="0" rev="3000000"/>
            </a:lightRig>
          </a:scene3d>
          <a:sp3d contourW="7620">
            <a:bevelT w="95250" h="31750"/>
            <a:contourClr>
              <a:srgbClr val="333333"/>
            </a:contourClr>
          </a:sp3d>
        </p:spPr>
      </p:pic>
      <p:sp>
        <p:nvSpPr>
          <p:cNvPr id="2" name="TextBox 1"/>
          <p:cNvSpPr txBox="1"/>
          <p:nvPr/>
        </p:nvSpPr>
        <p:spPr>
          <a:xfrm>
            <a:off x="5609537" y="369923"/>
            <a:ext cx="3469175" cy="1331134"/>
          </a:xfrm>
          <a:prstGeom prst="rect">
            <a:avLst/>
          </a:prstGeom>
          <a:noFill/>
        </p:spPr>
        <p:txBody>
          <a:bodyPr wrap="square" rtlCol="0">
            <a:spAutoFit/>
          </a:bodyPr>
          <a:lstStyle/>
          <a:p>
            <a:pPr marL="12700">
              <a:lnSpc>
                <a:spcPts val="2460"/>
              </a:lnSpc>
              <a:buSzPct val="95238"/>
              <a:tabLst>
                <a:tab pos="354965" algn="l"/>
                <a:tab pos="355600" algn="l"/>
              </a:tabLst>
            </a:pPr>
            <a:r>
              <a:rPr lang="en-US" i="1" dirty="0">
                <a:solidFill>
                  <a:schemeClr val="bg1"/>
                </a:solidFill>
                <a:latin typeface="Arial" panose="020B0604020202020204" pitchFamily="34" charset="0"/>
                <a:cs typeface="Arial" panose="020B0604020202020204" pitchFamily="34" charset="0"/>
              </a:rPr>
              <a:t>Automated software </a:t>
            </a:r>
            <a:r>
              <a:rPr lang="en-US" i="1" dirty="0" smtClean="0">
                <a:solidFill>
                  <a:schemeClr val="bg1"/>
                </a:solidFill>
                <a:latin typeface="Arial" panose="020B0604020202020204" pitchFamily="34" charset="0"/>
                <a:cs typeface="Arial" panose="020B0604020202020204" pitchFamily="34" charset="0"/>
              </a:rPr>
              <a:t>tools </a:t>
            </a:r>
            <a:r>
              <a:rPr lang="en-US" dirty="0">
                <a:solidFill>
                  <a:schemeClr val="bg1"/>
                </a:solidFill>
                <a:latin typeface="Arial" panose="020B0604020202020204" pitchFamily="34" charset="0"/>
                <a:cs typeface="Arial" panose="020B0604020202020204" pitchFamily="34" charset="0"/>
              </a:rPr>
              <a:t>used by </a:t>
            </a:r>
            <a:r>
              <a:rPr lang="en-US" sz="2000" i="1" dirty="0" smtClean="0">
                <a:solidFill>
                  <a:schemeClr val="bg1"/>
                </a:solidFill>
                <a:latin typeface="Arial" panose="020B0604020202020204" pitchFamily="34" charset="0"/>
                <a:cs typeface="Arial" panose="020B0604020202020204" pitchFamily="34" charset="0"/>
              </a:rPr>
              <a:t>systems</a:t>
            </a:r>
            <a:r>
              <a:rPr lang="en-US" sz="2000" dirty="0" smtClean="0">
                <a:solidFill>
                  <a:schemeClr val="bg1"/>
                </a:solidFill>
                <a:latin typeface="Arial" panose="020B0604020202020204" pitchFamily="34" charset="0"/>
                <a:cs typeface="Arial" panose="020B0604020202020204" pitchFamily="34" charset="0"/>
              </a:rPr>
              <a:t> </a:t>
            </a:r>
            <a:r>
              <a:rPr lang="en-US" sz="2000" i="1" dirty="0" smtClean="0">
                <a:solidFill>
                  <a:schemeClr val="bg1"/>
                </a:solidFill>
                <a:latin typeface="Arial" panose="020B0604020202020204" pitchFamily="34" charset="0"/>
                <a:cs typeface="Arial" panose="020B0604020202020204" pitchFamily="34" charset="0"/>
              </a:rPr>
              <a:t>analysts </a:t>
            </a:r>
            <a:r>
              <a:rPr lang="en-US" dirty="0">
                <a:solidFill>
                  <a:schemeClr val="bg1"/>
                </a:solidFill>
                <a:latin typeface="Arial" panose="020B0604020202020204" pitchFamily="34" charset="0"/>
                <a:cs typeface="Arial" panose="020B0604020202020204" pitchFamily="34" charset="0"/>
              </a:rPr>
              <a:t>to develop information systems</a:t>
            </a:r>
          </a:p>
          <a:p>
            <a:endParaRPr lang="en-US" dirty="0">
              <a:solidFill>
                <a:schemeClr val="bg1"/>
              </a:solidFill>
            </a:endParaRPr>
          </a:p>
        </p:txBody>
      </p:sp>
      <p:sp>
        <p:nvSpPr>
          <p:cNvPr id="3" name="TextBox 2"/>
          <p:cNvSpPr txBox="1"/>
          <p:nvPr/>
        </p:nvSpPr>
        <p:spPr>
          <a:xfrm>
            <a:off x="4343400" y="4476750"/>
            <a:ext cx="3884857" cy="584775"/>
          </a:xfrm>
          <a:prstGeom prst="rect">
            <a:avLst/>
          </a:prstGeom>
          <a:noFill/>
        </p:spPr>
        <p:txBody>
          <a:bodyPr wrap="square" rtlCol="0">
            <a:spAutoFit/>
          </a:bodyPr>
          <a:lstStyle/>
          <a:p>
            <a:r>
              <a:rPr lang="en-US" sz="1600" i="1" dirty="0">
                <a:solidFill>
                  <a:schemeClr val="bg1"/>
                </a:solidFill>
                <a:latin typeface="Arial" panose="020B0604020202020204" pitchFamily="34" charset="0"/>
                <a:cs typeface="Arial" panose="020B0604020202020204" pitchFamily="34" charset="0"/>
              </a:rPr>
              <a:t>support </a:t>
            </a:r>
            <a:r>
              <a:rPr lang="en-US" sz="1600" dirty="0">
                <a:solidFill>
                  <a:schemeClr val="bg1"/>
                </a:solidFill>
                <a:latin typeface="Arial" panose="020B0604020202020204" pitchFamily="34" charset="0"/>
                <a:cs typeface="Arial" panose="020B0604020202020204" pitchFamily="34" charset="0"/>
              </a:rPr>
              <a:t>or </a:t>
            </a:r>
            <a:r>
              <a:rPr lang="en-US" sz="1600" i="1" dirty="0">
                <a:solidFill>
                  <a:schemeClr val="bg1"/>
                </a:solidFill>
                <a:latin typeface="Arial" panose="020B0604020202020204" pitchFamily="34" charset="0"/>
                <a:cs typeface="Arial" panose="020B0604020202020204" pitchFamily="34" charset="0"/>
              </a:rPr>
              <a:t>automate </a:t>
            </a:r>
            <a:r>
              <a:rPr lang="en-US" sz="1600" dirty="0">
                <a:solidFill>
                  <a:schemeClr val="bg1"/>
                </a:solidFill>
                <a:latin typeface="Arial" panose="020B0604020202020204" pitchFamily="34" charset="0"/>
                <a:cs typeface="Arial" panose="020B0604020202020204" pitchFamily="34" charset="0"/>
              </a:rPr>
              <a:t>activities  throughout </a:t>
            </a:r>
            <a:r>
              <a:rPr lang="en-US" sz="1600" dirty="0" smtClean="0">
                <a:solidFill>
                  <a:schemeClr val="bg1"/>
                </a:solidFill>
                <a:latin typeface="Arial" panose="020B0604020202020204" pitchFamily="34" charset="0"/>
                <a:cs typeface="Arial" panose="020B0604020202020204" pitchFamily="34" charset="0"/>
              </a:rPr>
              <a:t>SDLC</a:t>
            </a:r>
            <a:endParaRPr lang="en-US" sz="160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barn(inVertical)">
                                      <p:cBhvr>
                                        <p:cTn id="11" dur="500"/>
                                        <p:tgtEl>
                                          <p:spTgt spid="6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circle(in)">
                                      <p:cBhvr>
                                        <p:cTn id="19" dur="2000"/>
                                        <p:tgtEl>
                                          <p:spTgt spid="49"/>
                                        </p:tgtEl>
                                      </p:cBhvr>
                                    </p:animEffect>
                                  </p:childTnLst>
                                </p:cTn>
                              </p:par>
                              <p:par>
                                <p:cTn id="20" presetID="6"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ircle(in)">
                                      <p:cBhvr>
                                        <p:cTn id="22" dur="2000"/>
                                        <p:tgtEl>
                                          <p:spTgt spid="14"/>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 grpId="0" animBg="1"/>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1104900" cy="830580"/>
            <a:chOff x="0" y="0"/>
            <a:chExt cx="1104900" cy="830580"/>
          </a:xfrm>
        </p:grpSpPr>
        <p:sp>
          <p:nvSpPr>
            <p:cNvPr id="4" name="object 4"/>
            <p:cNvSpPr/>
            <p:nvPr/>
          </p:nvSpPr>
          <p:spPr>
            <a:xfrm>
              <a:off x="0" y="0"/>
              <a:ext cx="916305" cy="830580"/>
            </a:xfrm>
            <a:custGeom>
              <a:avLst/>
              <a:gdLst/>
              <a:ahLst/>
              <a:cxnLst/>
              <a:rect l="l" t="t" r="r" b="b"/>
              <a:pathLst>
                <a:path w="916305" h="830580">
                  <a:moveTo>
                    <a:pt x="915999" y="0"/>
                  </a:moveTo>
                  <a:lnTo>
                    <a:pt x="0" y="0"/>
                  </a:lnTo>
                  <a:lnTo>
                    <a:pt x="0" y="830579"/>
                  </a:lnTo>
                  <a:lnTo>
                    <a:pt x="48886" y="829304"/>
                  </a:lnTo>
                  <a:lnTo>
                    <a:pt x="97109" y="825518"/>
                  </a:lnTo>
                  <a:lnTo>
                    <a:pt x="144603" y="819287"/>
                  </a:lnTo>
                  <a:lnTo>
                    <a:pt x="191305" y="810674"/>
                  </a:lnTo>
                  <a:lnTo>
                    <a:pt x="237152" y="799742"/>
                  </a:lnTo>
                  <a:lnTo>
                    <a:pt x="282080" y="786555"/>
                  </a:lnTo>
                  <a:lnTo>
                    <a:pt x="326025" y="771177"/>
                  </a:lnTo>
                  <a:lnTo>
                    <a:pt x="368923" y="753671"/>
                  </a:lnTo>
                  <a:lnTo>
                    <a:pt x="410712" y="734100"/>
                  </a:lnTo>
                  <a:lnTo>
                    <a:pt x="451327" y="712530"/>
                  </a:lnTo>
                  <a:lnTo>
                    <a:pt x="490705" y="689022"/>
                  </a:lnTo>
                  <a:lnTo>
                    <a:pt x="528782" y="663641"/>
                  </a:lnTo>
                  <a:lnTo>
                    <a:pt x="565495" y="636451"/>
                  </a:lnTo>
                  <a:lnTo>
                    <a:pt x="600780" y="607514"/>
                  </a:lnTo>
                  <a:lnTo>
                    <a:pt x="634573" y="576895"/>
                  </a:lnTo>
                  <a:lnTo>
                    <a:pt x="666811" y="544657"/>
                  </a:lnTo>
                  <a:lnTo>
                    <a:pt x="697430" y="510864"/>
                  </a:lnTo>
                  <a:lnTo>
                    <a:pt x="726367" y="475579"/>
                  </a:lnTo>
                  <a:lnTo>
                    <a:pt x="753557" y="438866"/>
                  </a:lnTo>
                  <a:lnTo>
                    <a:pt x="778938" y="400789"/>
                  </a:lnTo>
                  <a:lnTo>
                    <a:pt x="802446" y="361411"/>
                  </a:lnTo>
                  <a:lnTo>
                    <a:pt x="824016" y="320796"/>
                  </a:lnTo>
                  <a:lnTo>
                    <a:pt x="843587" y="279007"/>
                  </a:lnTo>
                  <a:lnTo>
                    <a:pt x="861093" y="236109"/>
                  </a:lnTo>
                  <a:lnTo>
                    <a:pt x="876471" y="192164"/>
                  </a:lnTo>
                  <a:lnTo>
                    <a:pt x="889658" y="147236"/>
                  </a:lnTo>
                  <a:lnTo>
                    <a:pt x="900590" y="101389"/>
                  </a:lnTo>
                  <a:lnTo>
                    <a:pt x="909203" y="54687"/>
                  </a:lnTo>
                  <a:lnTo>
                    <a:pt x="915434" y="7193"/>
                  </a:lnTo>
                  <a:lnTo>
                    <a:pt x="915999" y="0"/>
                  </a:lnTo>
                  <a:close/>
                </a:path>
              </a:pathLst>
            </a:custGeom>
            <a:solidFill>
              <a:srgbClr val="47A19F">
                <a:alpha val="70195"/>
              </a:srgbClr>
            </a:solidFill>
          </p:spPr>
          <p:txBody>
            <a:bodyPr wrap="square" lIns="0" tIns="0" rIns="0" bIns="0" rtlCol="0"/>
            <a:lstStyle/>
            <a:p>
              <a:endParaRPr/>
            </a:p>
          </p:txBody>
        </p:sp>
        <p:sp>
          <p:nvSpPr>
            <p:cNvPr id="5" name="object 5"/>
            <p:cNvSpPr/>
            <p:nvPr/>
          </p:nvSpPr>
          <p:spPr>
            <a:xfrm>
              <a:off x="326136" y="236220"/>
              <a:ext cx="594360" cy="594360"/>
            </a:xfrm>
            <a:custGeom>
              <a:avLst/>
              <a:gdLst/>
              <a:ahLst/>
              <a:cxnLst/>
              <a:rect l="l" t="t" r="r" b="b"/>
              <a:pathLst>
                <a:path w="594360" h="594360">
                  <a:moveTo>
                    <a:pt x="297180" y="0"/>
                  </a:moveTo>
                  <a:lnTo>
                    <a:pt x="248977" y="3890"/>
                  </a:lnTo>
                  <a:lnTo>
                    <a:pt x="203250" y="15154"/>
                  </a:lnTo>
                  <a:lnTo>
                    <a:pt x="160611" y="33179"/>
                  </a:lnTo>
                  <a:lnTo>
                    <a:pt x="121671" y="57351"/>
                  </a:lnTo>
                  <a:lnTo>
                    <a:pt x="87044" y="87058"/>
                  </a:lnTo>
                  <a:lnTo>
                    <a:pt x="57340" y="121688"/>
                  </a:lnTo>
                  <a:lnTo>
                    <a:pt x="33171" y="160628"/>
                  </a:lnTo>
                  <a:lnTo>
                    <a:pt x="15150" y="203265"/>
                  </a:lnTo>
                  <a:lnTo>
                    <a:pt x="3889" y="248986"/>
                  </a:lnTo>
                  <a:lnTo>
                    <a:pt x="0" y="297179"/>
                  </a:lnTo>
                  <a:lnTo>
                    <a:pt x="3889" y="345373"/>
                  </a:lnTo>
                  <a:lnTo>
                    <a:pt x="15150" y="391094"/>
                  </a:lnTo>
                  <a:lnTo>
                    <a:pt x="33171" y="433731"/>
                  </a:lnTo>
                  <a:lnTo>
                    <a:pt x="57340" y="472671"/>
                  </a:lnTo>
                  <a:lnTo>
                    <a:pt x="87044" y="507301"/>
                  </a:lnTo>
                  <a:lnTo>
                    <a:pt x="121671" y="537008"/>
                  </a:lnTo>
                  <a:lnTo>
                    <a:pt x="160611" y="561180"/>
                  </a:lnTo>
                  <a:lnTo>
                    <a:pt x="203250" y="579205"/>
                  </a:lnTo>
                  <a:lnTo>
                    <a:pt x="248977" y="590469"/>
                  </a:lnTo>
                  <a:lnTo>
                    <a:pt x="297180" y="594359"/>
                  </a:lnTo>
                  <a:lnTo>
                    <a:pt x="345382" y="590469"/>
                  </a:lnTo>
                  <a:lnTo>
                    <a:pt x="391109" y="579205"/>
                  </a:lnTo>
                  <a:lnTo>
                    <a:pt x="433748" y="561180"/>
                  </a:lnTo>
                  <a:lnTo>
                    <a:pt x="472688" y="537008"/>
                  </a:lnTo>
                  <a:lnTo>
                    <a:pt x="507315" y="507301"/>
                  </a:lnTo>
                  <a:lnTo>
                    <a:pt x="537019" y="472671"/>
                  </a:lnTo>
                  <a:lnTo>
                    <a:pt x="561188" y="433731"/>
                  </a:lnTo>
                  <a:lnTo>
                    <a:pt x="579209" y="391094"/>
                  </a:lnTo>
                  <a:lnTo>
                    <a:pt x="590470" y="345373"/>
                  </a:lnTo>
                  <a:lnTo>
                    <a:pt x="594360" y="297179"/>
                  </a:lnTo>
                  <a:lnTo>
                    <a:pt x="590470" y="248986"/>
                  </a:lnTo>
                  <a:lnTo>
                    <a:pt x="579209" y="203265"/>
                  </a:lnTo>
                  <a:lnTo>
                    <a:pt x="561188" y="160628"/>
                  </a:lnTo>
                  <a:lnTo>
                    <a:pt x="537019" y="121688"/>
                  </a:lnTo>
                  <a:lnTo>
                    <a:pt x="507315" y="87058"/>
                  </a:lnTo>
                  <a:lnTo>
                    <a:pt x="472688" y="57351"/>
                  </a:lnTo>
                  <a:lnTo>
                    <a:pt x="433748" y="33179"/>
                  </a:lnTo>
                  <a:lnTo>
                    <a:pt x="391109" y="15154"/>
                  </a:lnTo>
                  <a:lnTo>
                    <a:pt x="345382" y="3890"/>
                  </a:lnTo>
                  <a:lnTo>
                    <a:pt x="297180" y="0"/>
                  </a:lnTo>
                  <a:close/>
                </a:path>
              </a:pathLst>
            </a:custGeom>
            <a:solidFill>
              <a:srgbClr val="6C92C0">
                <a:alpha val="70195"/>
              </a:srgbClr>
            </a:solidFill>
          </p:spPr>
          <p:txBody>
            <a:bodyPr wrap="square" lIns="0" tIns="0" rIns="0" bIns="0" rtlCol="0"/>
            <a:lstStyle/>
            <a:p>
              <a:endParaRPr/>
            </a:p>
          </p:txBody>
        </p:sp>
        <p:sp>
          <p:nvSpPr>
            <p:cNvPr id="6" name="object 6"/>
            <p:cNvSpPr/>
            <p:nvPr/>
          </p:nvSpPr>
          <p:spPr>
            <a:xfrm>
              <a:off x="911352" y="246888"/>
              <a:ext cx="193547" cy="19354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52855" y="541019"/>
              <a:ext cx="254635" cy="289560"/>
            </a:xfrm>
            <a:custGeom>
              <a:avLst/>
              <a:gdLst/>
              <a:ahLst/>
              <a:cxnLst/>
              <a:rect l="l" t="t" r="r" b="b"/>
              <a:pathLst>
                <a:path w="254634" h="289559">
                  <a:moveTo>
                    <a:pt x="127253" y="0"/>
                  </a:moveTo>
                  <a:lnTo>
                    <a:pt x="87031" y="7376"/>
                  </a:lnTo>
                  <a:lnTo>
                    <a:pt x="52098" y="27919"/>
                  </a:lnTo>
                  <a:lnTo>
                    <a:pt x="24552" y="59253"/>
                  </a:lnTo>
                  <a:lnTo>
                    <a:pt x="6487" y="98999"/>
                  </a:lnTo>
                  <a:lnTo>
                    <a:pt x="0" y="144779"/>
                  </a:lnTo>
                  <a:lnTo>
                    <a:pt x="6487" y="190560"/>
                  </a:lnTo>
                  <a:lnTo>
                    <a:pt x="24552" y="230306"/>
                  </a:lnTo>
                  <a:lnTo>
                    <a:pt x="52098" y="261640"/>
                  </a:lnTo>
                  <a:lnTo>
                    <a:pt x="87031" y="282183"/>
                  </a:lnTo>
                  <a:lnTo>
                    <a:pt x="127253" y="289559"/>
                  </a:lnTo>
                  <a:lnTo>
                    <a:pt x="167476" y="282183"/>
                  </a:lnTo>
                  <a:lnTo>
                    <a:pt x="202409" y="261640"/>
                  </a:lnTo>
                  <a:lnTo>
                    <a:pt x="229955" y="230306"/>
                  </a:lnTo>
                  <a:lnTo>
                    <a:pt x="248020" y="190560"/>
                  </a:lnTo>
                  <a:lnTo>
                    <a:pt x="254507" y="144779"/>
                  </a:lnTo>
                  <a:lnTo>
                    <a:pt x="248020" y="98999"/>
                  </a:lnTo>
                  <a:lnTo>
                    <a:pt x="229955" y="59253"/>
                  </a:lnTo>
                  <a:lnTo>
                    <a:pt x="202409" y="27919"/>
                  </a:lnTo>
                  <a:lnTo>
                    <a:pt x="167476" y="7376"/>
                  </a:lnTo>
                  <a:lnTo>
                    <a:pt x="127253" y="0"/>
                  </a:lnTo>
                  <a:close/>
                </a:path>
              </a:pathLst>
            </a:custGeom>
            <a:solidFill>
              <a:srgbClr val="A3D5D4"/>
            </a:solidFill>
          </p:spPr>
          <p:txBody>
            <a:bodyPr wrap="square" lIns="0" tIns="0" rIns="0" bIns="0" rtlCol="0"/>
            <a:lstStyle/>
            <a:p>
              <a:endParaRPr/>
            </a:p>
          </p:txBody>
        </p:sp>
      </p:grpSp>
      <p:sp>
        <p:nvSpPr>
          <p:cNvPr id="8" name="object 8"/>
          <p:cNvSpPr txBox="1">
            <a:spLocks noGrp="1"/>
          </p:cNvSpPr>
          <p:nvPr>
            <p:ph type="title"/>
          </p:nvPr>
        </p:nvSpPr>
        <p:spPr>
          <a:xfrm>
            <a:off x="1562227" y="202438"/>
            <a:ext cx="2752725" cy="756920"/>
          </a:xfrm>
          <a:prstGeom prst="rect">
            <a:avLst/>
          </a:prstGeom>
        </p:spPr>
        <p:txBody>
          <a:bodyPr vert="horz" wrap="square" lIns="0" tIns="12700" rIns="0" bIns="0" rtlCol="0">
            <a:spAutoFit/>
          </a:bodyPr>
          <a:lstStyle/>
          <a:p>
            <a:pPr marL="12700" marR="5080">
              <a:lnSpc>
                <a:spcPct val="100000"/>
              </a:lnSpc>
              <a:spcBef>
                <a:spcPts val="100"/>
              </a:spcBef>
            </a:pPr>
            <a:r>
              <a:rPr sz="2400" spc="-250" dirty="0">
                <a:solidFill>
                  <a:schemeClr val="bg1"/>
                </a:solidFill>
              </a:rPr>
              <a:t>Categories </a:t>
            </a:r>
            <a:r>
              <a:rPr sz="2400" spc="-140" dirty="0">
                <a:solidFill>
                  <a:schemeClr val="bg1"/>
                </a:solidFill>
              </a:rPr>
              <a:t>of </a:t>
            </a:r>
            <a:r>
              <a:rPr sz="2400" spc="-290" dirty="0">
                <a:solidFill>
                  <a:schemeClr val="bg1"/>
                </a:solidFill>
              </a:rPr>
              <a:t>CASE  </a:t>
            </a:r>
            <a:r>
              <a:rPr sz="2400" spc="-250" dirty="0">
                <a:solidFill>
                  <a:schemeClr val="bg1"/>
                </a:solidFill>
              </a:rPr>
              <a:t>Products</a:t>
            </a:r>
            <a:endParaRPr sz="2400" dirty="0">
              <a:solidFill>
                <a:schemeClr val="bg1"/>
              </a:solidFill>
            </a:endParaRPr>
          </a:p>
        </p:txBody>
      </p:sp>
      <p:sp>
        <p:nvSpPr>
          <p:cNvPr id="9" name="object 9"/>
          <p:cNvSpPr/>
          <p:nvPr/>
        </p:nvSpPr>
        <p:spPr>
          <a:xfrm>
            <a:off x="946403" y="902208"/>
            <a:ext cx="192024" cy="193547"/>
          </a:xfrm>
          <a:prstGeom prst="rect">
            <a:avLst/>
          </a:prstGeom>
          <a:blipFill>
            <a:blip r:embed="rId4" cstate="print"/>
            <a:stretch>
              <a:fillRect/>
            </a:stretch>
          </a:blipFill>
        </p:spPr>
        <p:txBody>
          <a:bodyPr wrap="square" lIns="0" tIns="0" rIns="0" bIns="0" rtlCol="0"/>
          <a:lstStyle/>
          <a:p>
            <a:endParaRPr/>
          </a:p>
        </p:txBody>
      </p:sp>
      <p:pic>
        <p:nvPicPr>
          <p:cNvPr id="13" name="Picture 12"/>
          <p:cNvPicPr>
            <a:picLocks noChangeAspect="1"/>
          </p:cNvPicPr>
          <p:nvPr/>
        </p:nvPicPr>
        <p:blipFill>
          <a:blip r:embed="rId5"/>
          <a:stretch>
            <a:fillRect/>
          </a:stretch>
        </p:blipFill>
        <p:spPr>
          <a:xfrm>
            <a:off x="5334000" y="2641336"/>
            <a:ext cx="3733800" cy="2438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185" y="1339249"/>
            <a:ext cx="3102864" cy="1675194"/>
          </a:xfrm>
          <a:prstGeom prst="rect">
            <a:avLst/>
          </a:prstGeom>
        </p:spPr>
      </p:pic>
      <p:sp>
        <p:nvSpPr>
          <p:cNvPr id="10" name="TextBox 9"/>
          <p:cNvSpPr txBox="1"/>
          <p:nvPr/>
        </p:nvSpPr>
        <p:spPr>
          <a:xfrm>
            <a:off x="3886200" y="1339249"/>
            <a:ext cx="4267199" cy="856645"/>
          </a:xfrm>
          <a:prstGeom prst="rect">
            <a:avLst/>
          </a:prstGeom>
          <a:noFill/>
        </p:spPr>
        <p:txBody>
          <a:bodyPr wrap="square" rtlCol="0">
            <a:spAutoFit/>
          </a:bodyPr>
          <a:lstStyle/>
          <a:p>
            <a:pPr marL="12700">
              <a:lnSpc>
                <a:spcPct val="100000"/>
              </a:lnSpc>
              <a:spcBef>
                <a:spcPts val="95"/>
              </a:spcBef>
              <a:tabLst>
                <a:tab pos="354965" algn="l"/>
                <a:tab pos="355600" algn="l"/>
              </a:tabLst>
            </a:pPr>
            <a:r>
              <a:rPr lang="en-US" sz="1600" dirty="0">
                <a:solidFill>
                  <a:schemeClr val="bg1"/>
                </a:solidFill>
                <a:latin typeface="Bookman Old Style" panose="02050604050505020204" pitchFamily="18" charset="0"/>
                <a:cs typeface="Verdana"/>
              </a:rPr>
              <a:t>an artificial object                              </a:t>
            </a:r>
            <a:endParaRPr lang="en-US" sz="1600" dirty="0" smtClean="0">
              <a:solidFill>
                <a:schemeClr val="bg1"/>
              </a:solidFill>
              <a:latin typeface="Bookman Old Style" panose="02050604050505020204" pitchFamily="18" charset="0"/>
              <a:cs typeface="Verdana"/>
            </a:endParaRPr>
          </a:p>
          <a:p>
            <a:pPr marL="12700">
              <a:lnSpc>
                <a:spcPct val="100000"/>
              </a:lnSpc>
              <a:spcBef>
                <a:spcPts val="95"/>
              </a:spcBef>
              <a:tabLst>
                <a:tab pos="354965" algn="l"/>
                <a:tab pos="355600" algn="l"/>
              </a:tabLst>
            </a:pPr>
            <a:endParaRPr lang="en-US" sz="1600" dirty="0">
              <a:solidFill>
                <a:schemeClr val="bg1"/>
              </a:solidFill>
              <a:latin typeface="Bookman Old Style" panose="02050604050505020204" pitchFamily="18" charset="0"/>
              <a:cs typeface="Verdana"/>
            </a:endParaRPr>
          </a:p>
          <a:p>
            <a:pPr marL="12700">
              <a:lnSpc>
                <a:spcPct val="100000"/>
              </a:lnSpc>
              <a:spcBef>
                <a:spcPts val="95"/>
              </a:spcBef>
              <a:tabLst>
                <a:tab pos="354965" algn="l"/>
                <a:tab pos="355600" algn="l"/>
              </a:tabLst>
            </a:pPr>
            <a:endParaRPr lang="en-US" sz="1600" dirty="0">
              <a:solidFill>
                <a:schemeClr val="bg1"/>
              </a:solidFill>
              <a:latin typeface="Bookman Old Style" panose="02050604050505020204" pitchFamily="18" charset="0"/>
              <a:cs typeface="Verdana"/>
            </a:endParaRPr>
          </a:p>
        </p:txBody>
      </p:sp>
      <p:cxnSp>
        <p:nvCxnSpPr>
          <p:cNvPr id="12" name="Straight Arrow Connector 11"/>
          <p:cNvCxnSpPr/>
          <p:nvPr/>
        </p:nvCxnSpPr>
        <p:spPr>
          <a:xfrm flipV="1">
            <a:off x="4038600" y="2209956"/>
            <a:ext cx="1295400" cy="1260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4038600" y="1829555"/>
            <a:ext cx="1200970" cy="276999"/>
          </a:xfrm>
          <a:prstGeom prst="rect">
            <a:avLst/>
          </a:prstGeom>
          <a:noFill/>
        </p:spPr>
        <p:txBody>
          <a:bodyPr wrap="none" rtlCol="0">
            <a:spAutoFit/>
          </a:bodyPr>
          <a:lstStyle/>
          <a:p>
            <a:r>
              <a:rPr lang="en-US" sz="1200" dirty="0">
                <a:solidFill>
                  <a:schemeClr val="bg1"/>
                </a:solidFill>
                <a:effectLst>
                  <a:outerShdw blurRad="38100" dist="38100" dir="2700000" algn="tl">
                    <a:srgbClr val="000000">
                      <a:alpha val="43137"/>
                    </a:srgbClr>
                  </a:outerShdw>
                </a:effectLst>
                <a:latin typeface="Sitka Text" panose="02000505000000020004" pitchFamily="2" charset="0"/>
                <a:cs typeface="Verdana"/>
              </a:rPr>
              <a:t>deconstructed</a:t>
            </a:r>
            <a:endParaRPr lang="en-US" sz="1200" dirty="0">
              <a:solidFill>
                <a:schemeClr val="bg1"/>
              </a:solidFill>
              <a:effectLst>
                <a:outerShdw blurRad="38100" dist="38100" dir="2700000" algn="tl">
                  <a:srgbClr val="000000">
                    <a:alpha val="43137"/>
                  </a:srgbClr>
                </a:outerShdw>
              </a:effectLst>
              <a:latin typeface="Sitka Text" panose="02000505000000020004" pitchFamily="2" charset="0"/>
            </a:endParaRPr>
          </a:p>
        </p:txBody>
      </p:sp>
      <p:sp>
        <p:nvSpPr>
          <p:cNvPr id="15" name="TextBox 14"/>
          <p:cNvSpPr txBox="1"/>
          <p:nvPr/>
        </p:nvSpPr>
        <p:spPr>
          <a:xfrm>
            <a:off x="5509261" y="1829555"/>
            <a:ext cx="3138690" cy="843821"/>
          </a:xfrm>
          <a:prstGeom prst="rect">
            <a:avLst/>
          </a:prstGeom>
          <a:noFill/>
        </p:spPr>
        <p:txBody>
          <a:bodyPr wrap="square" rtlCol="0">
            <a:spAutoFit/>
          </a:bodyPr>
          <a:lstStyle/>
          <a:p>
            <a:pPr marL="12700">
              <a:lnSpc>
                <a:spcPct val="100000"/>
              </a:lnSpc>
              <a:spcBef>
                <a:spcPts val="95"/>
              </a:spcBef>
              <a:tabLst>
                <a:tab pos="354965" algn="l"/>
                <a:tab pos="355600" algn="l"/>
              </a:tabLst>
            </a:pPr>
            <a:r>
              <a:rPr lang="en-US" sz="1600" dirty="0">
                <a:solidFill>
                  <a:schemeClr val="bg1"/>
                </a:solidFill>
                <a:latin typeface="Bookman Old Style" panose="02050604050505020204" pitchFamily="18" charset="0"/>
                <a:cs typeface="Verdana"/>
              </a:rPr>
              <a:t>reveal designs, architecture, </a:t>
            </a:r>
          </a:p>
          <a:p>
            <a:pPr marL="12700">
              <a:lnSpc>
                <a:spcPct val="100000"/>
              </a:lnSpc>
              <a:spcBef>
                <a:spcPts val="95"/>
              </a:spcBef>
              <a:tabLst>
                <a:tab pos="354965" algn="l"/>
                <a:tab pos="355600" algn="l"/>
              </a:tabLst>
            </a:pPr>
            <a:r>
              <a:rPr lang="en-US" sz="1600" dirty="0">
                <a:solidFill>
                  <a:schemeClr val="bg1"/>
                </a:solidFill>
                <a:latin typeface="Bookman Old Style" panose="02050604050505020204" pitchFamily="18" charset="0"/>
                <a:cs typeface="Verdana"/>
              </a:rPr>
              <a:t>code, extract knowledge from the object</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898" y="857250"/>
            <a:ext cx="4277695" cy="2743200"/>
          </a:xfrm>
          <a:prstGeom prst="rect">
            <a:avLst/>
          </a:prstGeom>
          <a:ln>
            <a:noFill/>
          </a:ln>
          <a:effectLst>
            <a:softEdge rad="11250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4" y="2857500"/>
            <a:ext cx="2971800" cy="2286000"/>
          </a:xfrm>
          <a:prstGeom prst="rect">
            <a:avLst/>
          </a:prstGeom>
          <a:ln>
            <a:noFill/>
          </a:ln>
          <a:effectLst>
            <a:softEdge rad="112500"/>
          </a:effectLst>
        </p:spPr>
      </p:pic>
      <p:sp>
        <p:nvSpPr>
          <p:cNvPr id="14" name="object 3"/>
          <p:cNvSpPr/>
          <p:nvPr/>
        </p:nvSpPr>
        <p:spPr>
          <a:xfrm>
            <a:off x="946403" y="902208"/>
            <a:ext cx="192024" cy="193547"/>
          </a:xfrm>
          <a:prstGeom prst="rect">
            <a:avLst/>
          </a:prstGeom>
          <a:blipFill>
            <a:blip r:embed="rId5" cstate="print"/>
            <a:stretch>
              <a:fillRect/>
            </a:stretch>
          </a:blipFill>
        </p:spPr>
        <p:txBody>
          <a:bodyPr wrap="square" lIns="0" tIns="0" rIns="0" bIns="0" rtlCol="0"/>
          <a:lstStyle/>
          <a:p>
            <a:endParaRPr/>
          </a:p>
        </p:txBody>
      </p:sp>
      <p:pic>
        <p:nvPicPr>
          <p:cNvPr id="26" name="Picture 25"/>
          <p:cNvPicPr>
            <a:picLocks noChangeAspect="1"/>
          </p:cNvPicPr>
          <p:nvPr/>
        </p:nvPicPr>
        <p:blipFill rotWithShape="1">
          <a:blip r:embed="rId6"/>
          <a:srcRect t="2659"/>
          <a:stretch/>
        </p:blipFill>
        <p:spPr>
          <a:xfrm>
            <a:off x="-76200" y="133350"/>
            <a:ext cx="3624289" cy="2266950"/>
          </a:xfrm>
          <a:prstGeom prst="rect">
            <a:avLst/>
          </a:prstGeom>
          <a:ln>
            <a:noFill/>
          </a:ln>
          <a:effectLst>
            <a:softEdge rad="112500"/>
          </a:effectLst>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38" y="-20860"/>
            <a:ext cx="6527162" cy="3039854"/>
          </a:xfrm>
          <a:prstGeom prst="rect">
            <a:avLst/>
          </a:prstGeom>
        </p:spPr>
      </p:pic>
      <p:sp>
        <p:nvSpPr>
          <p:cNvPr id="2" name="TextBox 1"/>
          <p:cNvSpPr txBox="1"/>
          <p:nvPr/>
        </p:nvSpPr>
        <p:spPr>
          <a:xfrm>
            <a:off x="3352800" y="4000500"/>
            <a:ext cx="5546711" cy="659155"/>
          </a:xfrm>
          <a:prstGeom prst="rect">
            <a:avLst/>
          </a:prstGeom>
          <a:noFill/>
        </p:spPr>
        <p:txBody>
          <a:bodyPr wrap="none" rtlCol="0">
            <a:spAutoFit/>
          </a:bodyPr>
          <a:lstStyle/>
          <a:p>
            <a:pPr marL="12700">
              <a:lnSpc>
                <a:spcPct val="100000"/>
              </a:lnSpc>
              <a:spcBef>
                <a:spcPts val="95"/>
              </a:spcBef>
              <a:tabLst>
                <a:tab pos="354965" algn="l"/>
                <a:tab pos="355600" algn="l"/>
              </a:tabLst>
            </a:pPr>
            <a:r>
              <a:rPr lang="en-US" dirty="0">
                <a:solidFill>
                  <a:schemeClr val="bg1"/>
                </a:solidFill>
                <a:latin typeface="Bookman Old Style" panose="02050604050505020204" pitchFamily="18" charset="0"/>
                <a:cs typeface="Verdana"/>
              </a:rPr>
              <a:t>redesigning jobs, careers, processes</a:t>
            </a:r>
          </a:p>
          <a:p>
            <a:pPr marL="12700">
              <a:lnSpc>
                <a:spcPct val="100000"/>
              </a:lnSpc>
              <a:spcBef>
                <a:spcPts val="95"/>
              </a:spcBef>
              <a:tabLst>
                <a:tab pos="354965" algn="l"/>
                <a:tab pos="355600" algn="l"/>
              </a:tabLst>
            </a:pPr>
            <a:r>
              <a:rPr lang="en-US" dirty="0">
                <a:solidFill>
                  <a:schemeClr val="bg1"/>
                </a:solidFill>
                <a:latin typeface="Bookman Old Style" panose="02050604050505020204" pitchFamily="18" charset="0"/>
                <a:cs typeface="Verdana"/>
              </a:rPr>
              <a:t> 				enhance quality, service, speed</a:t>
            </a:r>
            <a:endParaRPr lang="en-US" dirty="0">
              <a:solidFill>
                <a:schemeClr val="bg1"/>
              </a:solidFill>
            </a:endParaRPr>
          </a:p>
        </p:txBody>
      </p:sp>
      <p:sp>
        <p:nvSpPr>
          <p:cNvPr id="9" name="Notched Right Arrow 8"/>
          <p:cNvSpPr/>
          <p:nvPr/>
        </p:nvSpPr>
        <p:spPr>
          <a:xfrm>
            <a:off x="4191000" y="4399432"/>
            <a:ext cx="685800" cy="225933"/>
          </a:xfrm>
          <a:prstGeom prst="notchedRightArrow">
            <a:avLst>
              <a:gd name="adj1" fmla="val 56197"/>
              <a:gd name="adj2" fmla="val 50000"/>
            </a:avLst>
          </a:prstGeom>
          <a:solidFill>
            <a:srgbClr val="00206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83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11580" y="1543811"/>
            <a:ext cx="1841500" cy="1839595"/>
            <a:chOff x="1211580" y="1543811"/>
            <a:chExt cx="1841500" cy="1839595"/>
          </a:xfrm>
        </p:grpSpPr>
        <p:sp>
          <p:nvSpPr>
            <p:cNvPr id="3" name="object 3"/>
            <p:cNvSpPr/>
            <p:nvPr/>
          </p:nvSpPr>
          <p:spPr>
            <a:xfrm>
              <a:off x="1211580" y="1543811"/>
              <a:ext cx="1841500" cy="1839595"/>
            </a:xfrm>
            <a:custGeom>
              <a:avLst/>
              <a:gdLst/>
              <a:ahLst/>
              <a:cxnLst/>
              <a:rect l="l" t="t" r="r" b="b"/>
              <a:pathLst>
                <a:path w="1841500" h="1839595">
                  <a:moveTo>
                    <a:pt x="920495" y="0"/>
                  </a:moveTo>
                  <a:lnTo>
                    <a:pt x="871608" y="1274"/>
                  </a:lnTo>
                  <a:lnTo>
                    <a:pt x="823386" y="5056"/>
                  </a:lnTo>
                  <a:lnTo>
                    <a:pt x="775892" y="11282"/>
                  </a:lnTo>
                  <a:lnTo>
                    <a:pt x="729190" y="19887"/>
                  </a:lnTo>
                  <a:lnTo>
                    <a:pt x="683343" y="30809"/>
                  </a:lnTo>
                  <a:lnTo>
                    <a:pt x="638415" y="43984"/>
                  </a:lnTo>
                  <a:lnTo>
                    <a:pt x="594470" y="59349"/>
                  </a:lnTo>
                  <a:lnTo>
                    <a:pt x="551572" y="76839"/>
                  </a:lnTo>
                  <a:lnTo>
                    <a:pt x="509783" y="96392"/>
                  </a:lnTo>
                  <a:lnTo>
                    <a:pt x="469168" y="117943"/>
                  </a:lnTo>
                  <a:lnTo>
                    <a:pt x="429790" y="141430"/>
                  </a:lnTo>
                  <a:lnTo>
                    <a:pt x="391713" y="166789"/>
                  </a:lnTo>
                  <a:lnTo>
                    <a:pt x="355000" y="193955"/>
                  </a:lnTo>
                  <a:lnTo>
                    <a:pt x="319715" y="222867"/>
                  </a:lnTo>
                  <a:lnTo>
                    <a:pt x="285922" y="253460"/>
                  </a:lnTo>
                  <a:lnTo>
                    <a:pt x="253684" y="285670"/>
                  </a:lnTo>
                  <a:lnTo>
                    <a:pt x="223065" y="319434"/>
                  </a:lnTo>
                  <a:lnTo>
                    <a:pt x="194128" y="354689"/>
                  </a:lnTo>
                  <a:lnTo>
                    <a:pt x="166938" y="391371"/>
                  </a:lnTo>
                  <a:lnTo>
                    <a:pt x="141557" y="429416"/>
                  </a:lnTo>
                  <a:lnTo>
                    <a:pt x="118049" y="468762"/>
                  </a:lnTo>
                  <a:lnTo>
                    <a:pt x="96479" y="509344"/>
                  </a:lnTo>
                  <a:lnTo>
                    <a:pt x="76908" y="551098"/>
                  </a:lnTo>
                  <a:lnTo>
                    <a:pt x="59402" y="593962"/>
                  </a:lnTo>
                  <a:lnTo>
                    <a:pt x="44024" y="637872"/>
                  </a:lnTo>
                  <a:lnTo>
                    <a:pt x="30837" y="682764"/>
                  </a:lnTo>
                  <a:lnTo>
                    <a:pt x="19905" y="728574"/>
                  </a:lnTo>
                  <a:lnTo>
                    <a:pt x="11292" y="775240"/>
                  </a:lnTo>
                  <a:lnTo>
                    <a:pt x="5061" y="822698"/>
                  </a:lnTo>
                  <a:lnTo>
                    <a:pt x="1275" y="870883"/>
                  </a:lnTo>
                  <a:lnTo>
                    <a:pt x="0" y="919733"/>
                  </a:lnTo>
                  <a:lnTo>
                    <a:pt x="1275" y="968584"/>
                  </a:lnTo>
                  <a:lnTo>
                    <a:pt x="5061" y="1016769"/>
                  </a:lnTo>
                  <a:lnTo>
                    <a:pt x="11292" y="1064227"/>
                  </a:lnTo>
                  <a:lnTo>
                    <a:pt x="19905" y="1110893"/>
                  </a:lnTo>
                  <a:lnTo>
                    <a:pt x="30837" y="1156703"/>
                  </a:lnTo>
                  <a:lnTo>
                    <a:pt x="44024" y="1201595"/>
                  </a:lnTo>
                  <a:lnTo>
                    <a:pt x="59402" y="1245505"/>
                  </a:lnTo>
                  <a:lnTo>
                    <a:pt x="76908" y="1288369"/>
                  </a:lnTo>
                  <a:lnTo>
                    <a:pt x="96479" y="1330123"/>
                  </a:lnTo>
                  <a:lnTo>
                    <a:pt x="118049" y="1370705"/>
                  </a:lnTo>
                  <a:lnTo>
                    <a:pt x="141557" y="1410051"/>
                  </a:lnTo>
                  <a:lnTo>
                    <a:pt x="166938" y="1448096"/>
                  </a:lnTo>
                  <a:lnTo>
                    <a:pt x="194128" y="1484778"/>
                  </a:lnTo>
                  <a:lnTo>
                    <a:pt x="223065" y="1520033"/>
                  </a:lnTo>
                  <a:lnTo>
                    <a:pt x="253684" y="1553797"/>
                  </a:lnTo>
                  <a:lnTo>
                    <a:pt x="285922" y="1586007"/>
                  </a:lnTo>
                  <a:lnTo>
                    <a:pt x="319715" y="1616600"/>
                  </a:lnTo>
                  <a:lnTo>
                    <a:pt x="355000" y="1645512"/>
                  </a:lnTo>
                  <a:lnTo>
                    <a:pt x="391713" y="1672678"/>
                  </a:lnTo>
                  <a:lnTo>
                    <a:pt x="429790" y="1698037"/>
                  </a:lnTo>
                  <a:lnTo>
                    <a:pt x="469168" y="1721524"/>
                  </a:lnTo>
                  <a:lnTo>
                    <a:pt x="509783" y="1743075"/>
                  </a:lnTo>
                  <a:lnTo>
                    <a:pt x="551572" y="1762628"/>
                  </a:lnTo>
                  <a:lnTo>
                    <a:pt x="594470" y="1780118"/>
                  </a:lnTo>
                  <a:lnTo>
                    <a:pt x="638415" y="1795483"/>
                  </a:lnTo>
                  <a:lnTo>
                    <a:pt x="683343" y="1808658"/>
                  </a:lnTo>
                  <a:lnTo>
                    <a:pt x="729190" y="1819580"/>
                  </a:lnTo>
                  <a:lnTo>
                    <a:pt x="775892" y="1828185"/>
                  </a:lnTo>
                  <a:lnTo>
                    <a:pt x="823386" y="1834411"/>
                  </a:lnTo>
                  <a:lnTo>
                    <a:pt x="871608" y="1838193"/>
                  </a:lnTo>
                  <a:lnTo>
                    <a:pt x="920495" y="1839468"/>
                  </a:lnTo>
                  <a:lnTo>
                    <a:pt x="969383" y="1838193"/>
                  </a:lnTo>
                  <a:lnTo>
                    <a:pt x="1017605" y="1834411"/>
                  </a:lnTo>
                  <a:lnTo>
                    <a:pt x="1065099" y="1828185"/>
                  </a:lnTo>
                  <a:lnTo>
                    <a:pt x="1111801" y="1819580"/>
                  </a:lnTo>
                  <a:lnTo>
                    <a:pt x="1157648" y="1808658"/>
                  </a:lnTo>
                  <a:lnTo>
                    <a:pt x="1202576" y="1795483"/>
                  </a:lnTo>
                  <a:lnTo>
                    <a:pt x="1246521" y="1780118"/>
                  </a:lnTo>
                  <a:lnTo>
                    <a:pt x="1289419" y="1762628"/>
                  </a:lnTo>
                  <a:lnTo>
                    <a:pt x="1331208" y="1743075"/>
                  </a:lnTo>
                  <a:lnTo>
                    <a:pt x="1371823" y="1721524"/>
                  </a:lnTo>
                  <a:lnTo>
                    <a:pt x="1411201" y="1698037"/>
                  </a:lnTo>
                  <a:lnTo>
                    <a:pt x="1449278" y="1672678"/>
                  </a:lnTo>
                  <a:lnTo>
                    <a:pt x="1485991" y="1645512"/>
                  </a:lnTo>
                  <a:lnTo>
                    <a:pt x="1521276" y="1616600"/>
                  </a:lnTo>
                  <a:lnTo>
                    <a:pt x="1555069" y="1586007"/>
                  </a:lnTo>
                  <a:lnTo>
                    <a:pt x="1587307" y="1553797"/>
                  </a:lnTo>
                  <a:lnTo>
                    <a:pt x="1617926" y="1520033"/>
                  </a:lnTo>
                  <a:lnTo>
                    <a:pt x="1646863" y="1484778"/>
                  </a:lnTo>
                  <a:lnTo>
                    <a:pt x="1674053" y="1448096"/>
                  </a:lnTo>
                  <a:lnTo>
                    <a:pt x="1699434" y="1410051"/>
                  </a:lnTo>
                  <a:lnTo>
                    <a:pt x="1722942" y="1370705"/>
                  </a:lnTo>
                  <a:lnTo>
                    <a:pt x="1744512" y="1330123"/>
                  </a:lnTo>
                  <a:lnTo>
                    <a:pt x="1764083" y="1288369"/>
                  </a:lnTo>
                  <a:lnTo>
                    <a:pt x="1781589" y="1245505"/>
                  </a:lnTo>
                  <a:lnTo>
                    <a:pt x="1796967" y="1201595"/>
                  </a:lnTo>
                  <a:lnTo>
                    <a:pt x="1810154" y="1156703"/>
                  </a:lnTo>
                  <a:lnTo>
                    <a:pt x="1821086" y="1110893"/>
                  </a:lnTo>
                  <a:lnTo>
                    <a:pt x="1829699" y="1064227"/>
                  </a:lnTo>
                  <a:lnTo>
                    <a:pt x="1835930" y="1016769"/>
                  </a:lnTo>
                  <a:lnTo>
                    <a:pt x="1839716" y="968584"/>
                  </a:lnTo>
                  <a:lnTo>
                    <a:pt x="1840992" y="919733"/>
                  </a:lnTo>
                  <a:lnTo>
                    <a:pt x="1839716" y="870883"/>
                  </a:lnTo>
                  <a:lnTo>
                    <a:pt x="1835930" y="822698"/>
                  </a:lnTo>
                  <a:lnTo>
                    <a:pt x="1829699" y="775240"/>
                  </a:lnTo>
                  <a:lnTo>
                    <a:pt x="1821086" y="728574"/>
                  </a:lnTo>
                  <a:lnTo>
                    <a:pt x="1810154" y="682764"/>
                  </a:lnTo>
                  <a:lnTo>
                    <a:pt x="1796967" y="637872"/>
                  </a:lnTo>
                  <a:lnTo>
                    <a:pt x="1781589" y="593962"/>
                  </a:lnTo>
                  <a:lnTo>
                    <a:pt x="1764083" y="551098"/>
                  </a:lnTo>
                  <a:lnTo>
                    <a:pt x="1744512" y="509344"/>
                  </a:lnTo>
                  <a:lnTo>
                    <a:pt x="1722942" y="468762"/>
                  </a:lnTo>
                  <a:lnTo>
                    <a:pt x="1699434" y="429416"/>
                  </a:lnTo>
                  <a:lnTo>
                    <a:pt x="1674053" y="391371"/>
                  </a:lnTo>
                  <a:lnTo>
                    <a:pt x="1646863" y="354689"/>
                  </a:lnTo>
                  <a:lnTo>
                    <a:pt x="1617926" y="319434"/>
                  </a:lnTo>
                  <a:lnTo>
                    <a:pt x="1587307" y="285670"/>
                  </a:lnTo>
                  <a:lnTo>
                    <a:pt x="1555069" y="253460"/>
                  </a:lnTo>
                  <a:lnTo>
                    <a:pt x="1521276" y="222867"/>
                  </a:lnTo>
                  <a:lnTo>
                    <a:pt x="1485991" y="193955"/>
                  </a:lnTo>
                  <a:lnTo>
                    <a:pt x="1449278" y="166789"/>
                  </a:lnTo>
                  <a:lnTo>
                    <a:pt x="1411201" y="141430"/>
                  </a:lnTo>
                  <a:lnTo>
                    <a:pt x="1371823" y="117943"/>
                  </a:lnTo>
                  <a:lnTo>
                    <a:pt x="1331208" y="96392"/>
                  </a:lnTo>
                  <a:lnTo>
                    <a:pt x="1289419" y="76839"/>
                  </a:lnTo>
                  <a:lnTo>
                    <a:pt x="1246521" y="59349"/>
                  </a:lnTo>
                  <a:lnTo>
                    <a:pt x="1202576" y="43984"/>
                  </a:lnTo>
                  <a:lnTo>
                    <a:pt x="1157648" y="30809"/>
                  </a:lnTo>
                  <a:lnTo>
                    <a:pt x="1111801" y="19887"/>
                  </a:lnTo>
                  <a:lnTo>
                    <a:pt x="1065099" y="11282"/>
                  </a:lnTo>
                  <a:lnTo>
                    <a:pt x="1017605" y="5056"/>
                  </a:lnTo>
                  <a:lnTo>
                    <a:pt x="969383" y="1274"/>
                  </a:lnTo>
                  <a:lnTo>
                    <a:pt x="920495" y="0"/>
                  </a:lnTo>
                  <a:close/>
                </a:path>
              </a:pathLst>
            </a:custGeom>
            <a:solidFill>
              <a:srgbClr val="47A19F">
                <a:alpha val="70195"/>
              </a:srgbClr>
            </a:solidFill>
          </p:spPr>
          <p:txBody>
            <a:bodyPr wrap="square" lIns="0" tIns="0" rIns="0" bIns="0" rtlCol="0"/>
            <a:lstStyle/>
            <a:p>
              <a:endParaRPr/>
            </a:p>
          </p:txBody>
        </p:sp>
        <p:sp>
          <p:nvSpPr>
            <p:cNvPr id="4" name="object 4"/>
            <p:cNvSpPr/>
            <p:nvPr/>
          </p:nvSpPr>
          <p:spPr>
            <a:xfrm>
              <a:off x="2456688" y="2788919"/>
              <a:ext cx="596265" cy="594360"/>
            </a:xfrm>
            <a:custGeom>
              <a:avLst/>
              <a:gdLst/>
              <a:ahLst/>
              <a:cxnLst/>
              <a:rect l="l" t="t" r="r" b="b"/>
              <a:pathLst>
                <a:path w="596264" h="594360">
                  <a:moveTo>
                    <a:pt x="297942" y="0"/>
                  </a:moveTo>
                  <a:lnTo>
                    <a:pt x="249603" y="3890"/>
                  </a:lnTo>
                  <a:lnTo>
                    <a:pt x="203752" y="15154"/>
                  </a:lnTo>
                  <a:lnTo>
                    <a:pt x="161001" y="33179"/>
                  </a:lnTo>
                  <a:lnTo>
                    <a:pt x="121962" y="57351"/>
                  </a:lnTo>
                  <a:lnTo>
                    <a:pt x="87249" y="87058"/>
                  </a:lnTo>
                  <a:lnTo>
                    <a:pt x="57473" y="121688"/>
                  </a:lnTo>
                  <a:lnTo>
                    <a:pt x="33247" y="160628"/>
                  </a:lnTo>
                  <a:lnTo>
                    <a:pt x="15185" y="203265"/>
                  </a:lnTo>
                  <a:lnTo>
                    <a:pt x="3898" y="248986"/>
                  </a:lnTo>
                  <a:lnTo>
                    <a:pt x="0" y="297180"/>
                  </a:lnTo>
                  <a:lnTo>
                    <a:pt x="3898" y="345373"/>
                  </a:lnTo>
                  <a:lnTo>
                    <a:pt x="15185" y="391094"/>
                  </a:lnTo>
                  <a:lnTo>
                    <a:pt x="33247" y="433731"/>
                  </a:lnTo>
                  <a:lnTo>
                    <a:pt x="57473" y="472671"/>
                  </a:lnTo>
                  <a:lnTo>
                    <a:pt x="87248" y="507301"/>
                  </a:lnTo>
                  <a:lnTo>
                    <a:pt x="121962" y="537008"/>
                  </a:lnTo>
                  <a:lnTo>
                    <a:pt x="161001" y="561180"/>
                  </a:lnTo>
                  <a:lnTo>
                    <a:pt x="203752" y="579205"/>
                  </a:lnTo>
                  <a:lnTo>
                    <a:pt x="249603" y="590469"/>
                  </a:lnTo>
                  <a:lnTo>
                    <a:pt x="297942" y="594360"/>
                  </a:lnTo>
                  <a:lnTo>
                    <a:pt x="346280" y="590469"/>
                  </a:lnTo>
                  <a:lnTo>
                    <a:pt x="392131" y="579205"/>
                  </a:lnTo>
                  <a:lnTo>
                    <a:pt x="434882" y="561180"/>
                  </a:lnTo>
                  <a:lnTo>
                    <a:pt x="473921" y="537008"/>
                  </a:lnTo>
                  <a:lnTo>
                    <a:pt x="508635" y="507301"/>
                  </a:lnTo>
                  <a:lnTo>
                    <a:pt x="538410" y="472671"/>
                  </a:lnTo>
                  <a:lnTo>
                    <a:pt x="562636" y="433731"/>
                  </a:lnTo>
                  <a:lnTo>
                    <a:pt x="580698" y="391094"/>
                  </a:lnTo>
                  <a:lnTo>
                    <a:pt x="591985" y="345373"/>
                  </a:lnTo>
                  <a:lnTo>
                    <a:pt x="595884" y="297180"/>
                  </a:lnTo>
                  <a:lnTo>
                    <a:pt x="591985" y="248986"/>
                  </a:lnTo>
                  <a:lnTo>
                    <a:pt x="580698" y="203265"/>
                  </a:lnTo>
                  <a:lnTo>
                    <a:pt x="562636" y="160628"/>
                  </a:lnTo>
                  <a:lnTo>
                    <a:pt x="538410" y="121688"/>
                  </a:lnTo>
                  <a:lnTo>
                    <a:pt x="508635" y="87058"/>
                  </a:lnTo>
                  <a:lnTo>
                    <a:pt x="473921" y="57351"/>
                  </a:lnTo>
                  <a:lnTo>
                    <a:pt x="434882" y="33179"/>
                  </a:lnTo>
                  <a:lnTo>
                    <a:pt x="392131" y="15154"/>
                  </a:lnTo>
                  <a:lnTo>
                    <a:pt x="346280" y="3890"/>
                  </a:lnTo>
                  <a:lnTo>
                    <a:pt x="297942" y="0"/>
                  </a:lnTo>
                  <a:close/>
                </a:path>
              </a:pathLst>
            </a:custGeom>
            <a:solidFill>
              <a:srgbClr val="6C92C0">
                <a:alpha val="70195"/>
              </a:srgbClr>
            </a:solidFill>
          </p:spPr>
          <p:txBody>
            <a:bodyPr wrap="square" lIns="0" tIns="0" rIns="0" bIns="0" rtlCol="0"/>
            <a:lstStyle/>
            <a:p>
              <a:endParaRPr/>
            </a:p>
          </p:txBody>
        </p:sp>
        <p:sp>
          <p:nvSpPr>
            <p:cNvPr id="5" name="object 5"/>
            <p:cNvSpPr/>
            <p:nvPr/>
          </p:nvSpPr>
          <p:spPr>
            <a:xfrm>
              <a:off x="1627631" y="2104643"/>
              <a:ext cx="902207" cy="51358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21991" y="2104643"/>
              <a:ext cx="431292" cy="513588"/>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1759457" y="2161413"/>
            <a:ext cx="743585" cy="299720"/>
          </a:xfrm>
          <a:prstGeom prst="rect">
            <a:avLst/>
          </a:prstGeom>
        </p:spPr>
        <p:txBody>
          <a:bodyPr vert="horz" wrap="square" lIns="0" tIns="12700" rIns="0" bIns="0" rtlCol="0">
            <a:spAutoFit/>
          </a:bodyPr>
          <a:lstStyle/>
          <a:p>
            <a:pPr marL="12700">
              <a:lnSpc>
                <a:spcPct val="100000"/>
              </a:lnSpc>
              <a:spcBef>
                <a:spcPts val="100"/>
              </a:spcBef>
            </a:pPr>
            <a:r>
              <a:rPr sz="1800" spc="-155" dirty="0">
                <a:solidFill>
                  <a:srgbClr val="FFFFFF"/>
                </a:solidFill>
                <a:latin typeface="Arial"/>
                <a:cs typeface="Arial"/>
              </a:rPr>
              <a:t>PART</a:t>
            </a:r>
            <a:r>
              <a:rPr sz="1800" spc="-90" dirty="0">
                <a:solidFill>
                  <a:srgbClr val="FFFFFF"/>
                </a:solidFill>
                <a:latin typeface="Arial"/>
                <a:cs typeface="Arial"/>
              </a:rPr>
              <a:t> </a:t>
            </a:r>
            <a:r>
              <a:rPr sz="1800" spc="-35" dirty="0">
                <a:solidFill>
                  <a:srgbClr val="FFFFFF"/>
                </a:solidFill>
                <a:latin typeface="Arial"/>
                <a:cs typeface="Arial"/>
              </a:rPr>
              <a:t>2</a:t>
            </a:r>
            <a:endParaRPr sz="1800">
              <a:latin typeface="Arial"/>
              <a:cs typeface="Arial"/>
            </a:endParaRPr>
          </a:p>
        </p:txBody>
      </p:sp>
      <p:sp>
        <p:nvSpPr>
          <p:cNvPr id="9" name="object 9"/>
          <p:cNvSpPr/>
          <p:nvPr/>
        </p:nvSpPr>
        <p:spPr>
          <a:xfrm>
            <a:off x="3052572" y="3448811"/>
            <a:ext cx="192023" cy="192024"/>
          </a:xfrm>
          <a:prstGeom prst="rect">
            <a:avLst/>
          </a:prstGeom>
          <a:blipFill>
            <a:blip r:embed="rId4" cstate="print"/>
            <a:stretch>
              <a:fillRect/>
            </a:stretch>
          </a:blipFill>
        </p:spPr>
        <p:txBody>
          <a:bodyPr wrap="square" lIns="0" tIns="0" rIns="0" bIns="0" rtlCol="0"/>
          <a:lstStyle/>
          <a:p>
            <a:endParaRPr/>
          </a:p>
        </p:txBody>
      </p:sp>
      <p:grpSp>
        <p:nvGrpSpPr>
          <p:cNvPr id="10" name="object 10"/>
          <p:cNvGrpSpPr/>
          <p:nvPr/>
        </p:nvGrpSpPr>
        <p:grpSpPr>
          <a:xfrm>
            <a:off x="2859023" y="2791967"/>
            <a:ext cx="352425" cy="584200"/>
            <a:chOff x="2859023" y="2791967"/>
            <a:chExt cx="352425" cy="584200"/>
          </a:xfrm>
        </p:grpSpPr>
        <p:sp>
          <p:nvSpPr>
            <p:cNvPr id="11" name="object 11"/>
            <p:cNvSpPr/>
            <p:nvPr/>
          </p:nvSpPr>
          <p:spPr>
            <a:xfrm>
              <a:off x="3017519" y="2791967"/>
              <a:ext cx="193548" cy="19354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859023" y="3086099"/>
              <a:ext cx="254635" cy="289560"/>
            </a:xfrm>
            <a:custGeom>
              <a:avLst/>
              <a:gdLst/>
              <a:ahLst/>
              <a:cxnLst/>
              <a:rect l="l" t="t" r="r" b="b"/>
              <a:pathLst>
                <a:path w="254635" h="289560">
                  <a:moveTo>
                    <a:pt x="127253" y="0"/>
                  </a:moveTo>
                  <a:lnTo>
                    <a:pt x="87050" y="7376"/>
                  </a:lnTo>
                  <a:lnTo>
                    <a:pt x="52120" y="27919"/>
                  </a:lnTo>
                  <a:lnTo>
                    <a:pt x="24566" y="59253"/>
                  </a:lnTo>
                  <a:lnTo>
                    <a:pt x="6492" y="98999"/>
                  </a:lnTo>
                  <a:lnTo>
                    <a:pt x="0" y="144780"/>
                  </a:lnTo>
                  <a:lnTo>
                    <a:pt x="6492" y="190560"/>
                  </a:lnTo>
                  <a:lnTo>
                    <a:pt x="24566" y="230306"/>
                  </a:lnTo>
                  <a:lnTo>
                    <a:pt x="52120" y="261640"/>
                  </a:lnTo>
                  <a:lnTo>
                    <a:pt x="87050" y="282183"/>
                  </a:lnTo>
                  <a:lnTo>
                    <a:pt x="127253" y="289560"/>
                  </a:lnTo>
                  <a:lnTo>
                    <a:pt x="167457" y="282183"/>
                  </a:lnTo>
                  <a:lnTo>
                    <a:pt x="202387" y="261640"/>
                  </a:lnTo>
                  <a:lnTo>
                    <a:pt x="229941" y="230306"/>
                  </a:lnTo>
                  <a:lnTo>
                    <a:pt x="248015" y="190560"/>
                  </a:lnTo>
                  <a:lnTo>
                    <a:pt x="254507" y="144780"/>
                  </a:lnTo>
                  <a:lnTo>
                    <a:pt x="248015" y="98999"/>
                  </a:lnTo>
                  <a:lnTo>
                    <a:pt x="229941" y="59253"/>
                  </a:lnTo>
                  <a:lnTo>
                    <a:pt x="202387" y="27919"/>
                  </a:lnTo>
                  <a:lnTo>
                    <a:pt x="167457" y="7376"/>
                  </a:lnTo>
                  <a:lnTo>
                    <a:pt x="127253" y="0"/>
                  </a:lnTo>
                  <a:close/>
                </a:path>
              </a:pathLst>
            </a:custGeom>
            <a:solidFill>
              <a:srgbClr val="A3D5D4"/>
            </a:solidFill>
          </p:spPr>
          <p:txBody>
            <a:bodyPr wrap="square" lIns="0" tIns="0" rIns="0" bIns="0" rtlCol="0"/>
            <a:lstStyle/>
            <a:p>
              <a:endParaRPr/>
            </a:p>
          </p:txBody>
        </p:sp>
      </p:gr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454039" y="2888741"/>
            <a:ext cx="4875131" cy="2238622"/>
          </a:xfrm>
          <a:prstGeom prst="rect">
            <a:avLst/>
          </a:prstGeom>
          <a:ln>
            <a:noFill/>
          </a:ln>
          <a:effectLst>
            <a:softEdge rad="112500"/>
          </a:effectLst>
        </p:spPr>
      </p:pic>
      <p:sp>
        <p:nvSpPr>
          <p:cNvPr id="14" name="object 8"/>
          <p:cNvSpPr txBox="1"/>
          <p:nvPr/>
        </p:nvSpPr>
        <p:spPr>
          <a:xfrm>
            <a:off x="3469131" y="2508461"/>
            <a:ext cx="3609340" cy="954107"/>
          </a:xfrm>
          <a:prstGeom prst="rect">
            <a:avLst/>
          </a:prstGeom>
        </p:spPr>
        <p:txBody>
          <a:bodyPr vert="horz" wrap="square" lIns="0" tIns="91440" rIns="0" bIns="0" rtlCol="0">
            <a:spAutoFit/>
          </a:bodyPr>
          <a:lstStyle/>
          <a:p>
            <a:pPr marL="12700">
              <a:lnSpc>
                <a:spcPct val="100000"/>
              </a:lnSpc>
              <a:spcBef>
                <a:spcPts val="720"/>
              </a:spcBef>
            </a:pPr>
            <a:r>
              <a:rPr sz="2800" b="1" spc="-200" dirty="0">
                <a:solidFill>
                  <a:schemeClr val="bg1"/>
                </a:solidFill>
                <a:latin typeface="Sitka Text" panose="02000505000000020004" pitchFamily="2" charset="0"/>
                <a:cs typeface="Verdana"/>
              </a:rPr>
              <a:t>The </a:t>
            </a:r>
            <a:r>
              <a:rPr sz="2800" b="1" spc="-225" dirty="0">
                <a:solidFill>
                  <a:schemeClr val="bg1"/>
                </a:solidFill>
                <a:latin typeface="Sitka Text" panose="02000505000000020004" pitchFamily="2" charset="0"/>
                <a:cs typeface="Verdana"/>
              </a:rPr>
              <a:t>Use </a:t>
            </a:r>
            <a:r>
              <a:rPr sz="2800" b="1" spc="-105" dirty="0">
                <a:solidFill>
                  <a:schemeClr val="bg1"/>
                </a:solidFill>
                <a:latin typeface="Sitka Text" panose="02000505000000020004" pitchFamily="2" charset="0"/>
                <a:cs typeface="Verdana"/>
              </a:rPr>
              <a:t>of </a:t>
            </a:r>
            <a:r>
              <a:rPr sz="2800" b="1" spc="-215" dirty="0">
                <a:solidFill>
                  <a:schemeClr val="bg1"/>
                </a:solidFill>
                <a:latin typeface="Sitka Text" panose="02000505000000020004" pitchFamily="2" charset="0"/>
                <a:cs typeface="Verdana"/>
              </a:rPr>
              <a:t>CASE </a:t>
            </a:r>
            <a:r>
              <a:rPr sz="2800" b="1" spc="-155" dirty="0">
                <a:solidFill>
                  <a:schemeClr val="bg1"/>
                </a:solidFill>
                <a:latin typeface="Sitka Text" panose="02000505000000020004" pitchFamily="2" charset="0"/>
                <a:cs typeface="Verdana"/>
              </a:rPr>
              <a:t>in</a:t>
            </a:r>
            <a:r>
              <a:rPr sz="2800" b="1" spc="90" dirty="0">
                <a:solidFill>
                  <a:schemeClr val="bg1"/>
                </a:solidFill>
                <a:latin typeface="Sitka Text" panose="02000505000000020004" pitchFamily="2" charset="0"/>
                <a:cs typeface="Verdana"/>
              </a:rPr>
              <a:t> </a:t>
            </a:r>
            <a:r>
              <a:rPr sz="2800" b="1" spc="-180" dirty="0" smtClean="0">
                <a:solidFill>
                  <a:schemeClr val="bg1"/>
                </a:solidFill>
                <a:latin typeface="Sitka Text" panose="02000505000000020004" pitchFamily="2" charset="0"/>
                <a:cs typeface="Verdana"/>
              </a:rPr>
              <a:t>Organizations</a:t>
            </a:r>
            <a:endParaRPr sz="2800" dirty="0">
              <a:solidFill>
                <a:schemeClr val="bg1"/>
              </a:solidFill>
              <a:latin typeface="Sitka Text" panose="02000505000000020004" pitchFamily="2" charset="0"/>
              <a:cs typeface="Verdan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870" y="1969011"/>
            <a:ext cx="3380863" cy="2743200"/>
          </a:xfrm>
          <a:prstGeom prst="rect">
            <a:avLst/>
          </a:prstGeom>
          <a:ln>
            <a:noFill/>
          </a:ln>
          <a:effectLst>
            <a:softEdge rad="112500"/>
          </a:effectLst>
        </p:spPr>
      </p:pic>
      <p:sp>
        <p:nvSpPr>
          <p:cNvPr id="20" name="Shape 856"/>
          <p:cNvSpPr/>
          <p:nvPr/>
        </p:nvSpPr>
        <p:spPr>
          <a:xfrm>
            <a:off x="4038600" y="2571750"/>
            <a:ext cx="637062" cy="2286000"/>
          </a:xfrm>
          <a:custGeom>
            <a:avLst/>
            <a:gdLst/>
            <a:ahLst/>
            <a:cxnLst>
              <a:cxn ang="0">
                <a:pos x="wd2" y="hd2"/>
              </a:cxn>
              <a:cxn ang="5400000">
                <a:pos x="wd2" y="hd2"/>
              </a:cxn>
              <a:cxn ang="10800000">
                <a:pos x="wd2" y="hd2"/>
              </a:cxn>
              <a:cxn ang="16200000">
                <a:pos x="wd2" y="hd2"/>
              </a:cxn>
            </a:cxnLst>
            <a:rect l="0" t="0" r="r" b="b"/>
            <a:pathLst>
              <a:path w="21600" h="21600" extrusionOk="0">
                <a:moveTo>
                  <a:pt x="20041" y="1125"/>
                </a:moveTo>
                <a:lnTo>
                  <a:pt x="17471" y="1125"/>
                </a:lnTo>
                <a:cubicBezTo>
                  <a:pt x="17471" y="1125"/>
                  <a:pt x="17471" y="18371"/>
                  <a:pt x="17471" y="18884"/>
                </a:cubicBezTo>
                <a:cubicBezTo>
                  <a:pt x="17471" y="19397"/>
                  <a:pt x="16923" y="21046"/>
                  <a:pt x="10906" y="21046"/>
                </a:cubicBezTo>
                <a:cubicBezTo>
                  <a:pt x="4890" y="21046"/>
                  <a:pt x="4128" y="19227"/>
                  <a:pt x="4128" y="19227"/>
                </a:cubicBezTo>
                <a:lnTo>
                  <a:pt x="4128" y="1125"/>
                </a:lnTo>
                <a:lnTo>
                  <a:pt x="1558" y="1125"/>
                </a:lnTo>
                <a:lnTo>
                  <a:pt x="1558" y="466"/>
                </a:lnTo>
                <a:lnTo>
                  <a:pt x="20040" y="466"/>
                </a:lnTo>
                <a:lnTo>
                  <a:pt x="20040" y="1125"/>
                </a:lnTo>
                <a:cubicBezTo>
                  <a:pt x="20040" y="1125"/>
                  <a:pt x="20041" y="1125"/>
                  <a:pt x="20041" y="1125"/>
                </a:cubicBezTo>
                <a:close/>
                <a:moveTo>
                  <a:pt x="0" y="0"/>
                </a:moveTo>
                <a:lnTo>
                  <a:pt x="0" y="1591"/>
                </a:lnTo>
                <a:lnTo>
                  <a:pt x="2571" y="1591"/>
                </a:lnTo>
                <a:lnTo>
                  <a:pt x="2571" y="19142"/>
                </a:lnTo>
                <a:cubicBezTo>
                  <a:pt x="2571" y="20497"/>
                  <a:pt x="6262" y="21600"/>
                  <a:pt x="10801" y="21600"/>
                </a:cubicBezTo>
                <a:cubicBezTo>
                  <a:pt x="15339" y="21600"/>
                  <a:pt x="19030" y="20497"/>
                  <a:pt x="19030" y="19142"/>
                </a:cubicBezTo>
                <a:lnTo>
                  <a:pt x="19030" y="1591"/>
                </a:lnTo>
                <a:lnTo>
                  <a:pt x="21600" y="1591"/>
                </a:lnTo>
                <a:lnTo>
                  <a:pt x="21600" y="0"/>
                </a:lnTo>
                <a:cubicBezTo>
                  <a:pt x="21600" y="0"/>
                  <a:pt x="0" y="0"/>
                  <a:pt x="0" y="0"/>
                </a:cubicBezTo>
                <a:close/>
              </a:path>
            </a:pathLst>
          </a:custGeom>
          <a:solidFill>
            <a:schemeClr val="bg1">
              <a:lumMod val="50000"/>
            </a:scheme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1" name="Shape 857"/>
          <p:cNvSpPr/>
          <p:nvPr/>
        </p:nvSpPr>
        <p:spPr>
          <a:xfrm>
            <a:off x="4207337" y="3281882"/>
            <a:ext cx="300996" cy="4446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2" name="Shape 858"/>
          <p:cNvSpPr/>
          <p:nvPr/>
        </p:nvSpPr>
        <p:spPr>
          <a:xfrm>
            <a:off x="4198887" y="3018746"/>
            <a:ext cx="312530" cy="2035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2"/>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3" name="Shape 859"/>
          <p:cNvSpPr/>
          <p:nvPr/>
        </p:nvSpPr>
        <p:spPr>
          <a:xfrm>
            <a:off x="4198887" y="3766552"/>
            <a:ext cx="309446" cy="5606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860"/>
          <p:cNvSpPr/>
          <p:nvPr/>
        </p:nvSpPr>
        <p:spPr>
          <a:xfrm>
            <a:off x="4198887" y="4386769"/>
            <a:ext cx="309446" cy="353071"/>
          </a:xfrm>
          <a:custGeom>
            <a:avLst/>
            <a:gdLst/>
            <a:ahLst/>
            <a:cxnLst>
              <a:cxn ang="0">
                <a:pos x="wd2" y="hd2"/>
              </a:cxn>
              <a:cxn ang="5400000">
                <a:pos x="wd2" y="hd2"/>
              </a:cxn>
              <a:cxn ang="10800000">
                <a:pos x="wd2" y="hd2"/>
              </a:cxn>
              <a:cxn ang="16200000">
                <a:pos x="wd2" y="hd2"/>
              </a:cxn>
            </a:cxnLst>
            <a:rect l="0" t="0" r="r" b="b"/>
            <a:pathLst>
              <a:path w="21600" h="21600" extrusionOk="0">
                <a:moveTo>
                  <a:pt x="0" y="12300"/>
                </a:moveTo>
                <a:cubicBezTo>
                  <a:pt x="0" y="17437"/>
                  <a:pt x="4664" y="21600"/>
                  <a:pt x="10417" y="21600"/>
                </a:cubicBezTo>
                <a:lnTo>
                  <a:pt x="11183" y="21600"/>
                </a:lnTo>
                <a:cubicBezTo>
                  <a:pt x="16936" y="21600"/>
                  <a:pt x="21600" y="17437"/>
                  <a:pt x="21600" y="12300"/>
                </a:cubicBezTo>
                <a:lnTo>
                  <a:pt x="21600" y="0"/>
                </a:lnTo>
                <a:lnTo>
                  <a:pt x="0" y="0"/>
                </a:lnTo>
                <a:cubicBezTo>
                  <a:pt x="0" y="0"/>
                  <a:pt x="0" y="12300"/>
                  <a:pt x="0" y="12300"/>
                </a:cubicBezTo>
                <a:close/>
              </a:path>
            </a:pathLst>
          </a:custGeom>
          <a:solidFill>
            <a:schemeClr val="accent5"/>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861"/>
          <p:cNvSpPr/>
          <p:nvPr/>
        </p:nvSpPr>
        <p:spPr>
          <a:xfrm>
            <a:off x="4165252" y="2261336"/>
            <a:ext cx="127206" cy="144168"/>
          </a:xfrm>
          <a:prstGeom prst="ellipse">
            <a:avLst/>
          </a:prstGeom>
          <a:solidFill>
            <a:schemeClr val="bg1">
              <a:lumMod val="50000"/>
            </a:schemeClr>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862"/>
          <p:cNvSpPr/>
          <p:nvPr/>
        </p:nvSpPr>
        <p:spPr>
          <a:xfrm>
            <a:off x="4292458" y="2095090"/>
            <a:ext cx="186719" cy="153696"/>
          </a:xfrm>
          <a:prstGeom prst="ellipse">
            <a:avLst/>
          </a:prstGeom>
          <a:solidFill>
            <a:schemeClr val="bg1">
              <a:lumMod val="50000"/>
            </a:schemeClr>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863"/>
          <p:cNvSpPr/>
          <p:nvPr/>
        </p:nvSpPr>
        <p:spPr>
          <a:xfrm>
            <a:off x="4353610" y="2363274"/>
            <a:ext cx="110315" cy="100399"/>
          </a:xfrm>
          <a:prstGeom prst="ellipse">
            <a:avLst/>
          </a:prstGeom>
          <a:solidFill>
            <a:schemeClr val="bg1">
              <a:lumMod val="50000"/>
            </a:schemeClr>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864"/>
          <p:cNvSpPr/>
          <p:nvPr/>
        </p:nvSpPr>
        <p:spPr>
          <a:xfrm flipH="1">
            <a:off x="4795552" y="3766552"/>
            <a:ext cx="699428" cy="1"/>
          </a:xfrm>
          <a:prstGeom prst="line">
            <a:avLst/>
          </a:prstGeom>
          <a:ln w="12700">
            <a:solidFill>
              <a:schemeClr val="bg1">
                <a:lumMod val="50000"/>
              </a:schemeClr>
            </a:solidFill>
            <a:prstDash val="lgDashDotDot"/>
            <a:miter lim="400000"/>
          </a:ln>
        </p:spPr>
        <p:txBody>
          <a:bodyPr lIns="50800" tIns="50800" rIns="50800" bIns="50800" anchor="ct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29" name="Shape 865"/>
          <p:cNvSpPr/>
          <p:nvPr/>
        </p:nvSpPr>
        <p:spPr>
          <a:xfrm>
            <a:off x="2743200" y="2800350"/>
            <a:ext cx="1101377" cy="1"/>
          </a:xfrm>
          <a:prstGeom prst="line">
            <a:avLst/>
          </a:prstGeom>
          <a:ln w="12700">
            <a:solidFill>
              <a:schemeClr val="bg1">
                <a:lumMod val="50000"/>
              </a:schemeClr>
            </a:solidFill>
            <a:prstDash val="lgDashDotDot"/>
            <a:miter lim="400000"/>
          </a:ln>
        </p:spPr>
        <p:txBody>
          <a:bodyPr lIns="50800" tIns="50800" rIns="50800" bIns="50800" anchor="ct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30" name="Shape 866"/>
          <p:cNvSpPr/>
          <p:nvPr/>
        </p:nvSpPr>
        <p:spPr>
          <a:xfrm flipH="1">
            <a:off x="4953000" y="4857751"/>
            <a:ext cx="1219200" cy="10394"/>
          </a:xfrm>
          <a:prstGeom prst="line">
            <a:avLst/>
          </a:prstGeom>
          <a:ln w="12700">
            <a:solidFill>
              <a:schemeClr val="bg1">
                <a:lumMod val="50000"/>
              </a:schemeClr>
            </a:solidFill>
            <a:prstDash val="lgDashDotDot"/>
            <a:miter lim="400000"/>
          </a:ln>
        </p:spPr>
        <p:txBody>
          <a:bodyPr lIns="50800" tIns="50800" rIns="50800" bIns="50800" anchor="ct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31" name="Shape 867"/>
          <p:cNvSpPr/>
          <p:nvPr/>
        </p:nvSpPr>
        <p:spPr>
          <a:xfrm flipV="1">
            <a:off x="1219200" y="3766551"/>
            <a:ext cx="2294721" cy="31705"/>
          </a:xfrm>
          <a:prstGeom prst="line">
            <a:avLst/>
          </a:prstGeom>
          <a:ln w="12700">
            <a:solidFill>
              <a:schemeClr val="bg1">
                <a:lumMod val="50000"/>
              </a:schemeClr>
            </a:solidFill>
            <a:prstDash val="lgDashDotDot"/>
            <a:miter lim="400000"/>
          </a:ln>
        </p:spPr>
        <p:txBody>
          <a:bodyPr lIns="50800" tIns="50800" rIns="50800" bIns="50800" anchor="ct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32" name="object 3"/>
          <p:cNvSpPr/>
          <p:nvPr/>
        </p:nvSpPr>
        <p:spPr>
          <a:xfrm>
            <a:off x="946403" y="902208"/>
            <a:ext cx="192024" cy="193547"/>
          </a:xfrm>
          <a:prstGeom prst="rect">
            <a:avLst/>
          </a:prstGeom>
          <a:blipFill>
            <a:blip r:embed="rId4" cstate="print"/>
            <a:stretch>
              <a:fillRect/>
            </a:stretch>
          </a:blipFill>
        </p:spPr>
        <p:txBody>
          <a:bodyPr wrap="square" lIns="0" tIns="0" rIns="0" bIns="0" rtlCol="0"/>
          <a:lstStyle/>
          <a:p>
            <a:endParaRPr/>
          </a:p>
        </p:txBody>
      </p:sp>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t="23665"/>
          <a:stretch/>
        </p:blipFill>
        <p:spPr>
          <a:xfrm>
            <a:off x="94580" y="57150"/>
            <a:ext cx="3810000" cy="2580596"/>
          </a:xfrm>
          <a:prstGeom prst="rect">
            <a:avLst/>
          </a:prstGeom>
          <a:ln>
            <a:noFill/>
          </a:ln>
          <a:effectLst>
            <a:softEdge rad="112500"/>
          </a:effectLst>
        </p:spPr>
      </p:pic>
      <p:sp>
        <p:nvSpPr>
          <p:cNvPr id="18" name="Shape 867"/>
          <p:cNvSpPr/>
          <p:nvPr/>
        </p:nvSpPr>
        <p:spPr>
          <a:xfrm flipV="1">
            <a:off x="2122066" y="4352401"/>
            <a:ext cx="1218095" cy="24397"/>
          </a:xfrm>
          <a:prstGeom prst="line">
            <a:avLst/>
          </a:prstGeom>
          <a:ln w="12700">
            <a:solidFill>
              <a:schemeClr val="bg1">
                <a:lumMod val="50000"/>
              </a:schemeClr>
            </a:solidFill>
            <a:prstDash val="lgDashDotDot"/>
            <a:miter lim="400000"/>
          </a:ln>
        </p:spPr>
        <p:txBody>
          <a:bodyPr lIns="50800" tIns="50800" rIns="50800" bIns="50800" anchor="ct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33" name="Shape 867"/>
          <p:cNvSpPr/>
          <p:nvPr/>
        </p:nvSpPr>
        <p:spPr>
          <a:xfrm flipV="1">
            <a:off x="2295826" y="3328412"/>
            <a:ext cx="1218095" cy="24397"/>
          </a:xfrm>
          <a:prstGeom prst="line">
            <a:avLst/>
          </a:prstGeom>
          <a:ln w="12700">
            <a:solidFill>
              <a:schemeClr val="bg1">
                <a:lumMod val="50000"/>
              </a:schemeClr>
            </a:solidFill>
            <a:prstDash val="lgDashDotDot"/>
            <a:miter lim="400000"/>
          </a:ln>
        </p:spPr>
        <p:txBody>
          <a:bodyPr lIns="50800" tIns="50800" rIns="50800" bIns="50800" anchor="ctr"/>
          <a:lstStyle/>
          <a:p>
            <a:pPr algn="l" defTabSz="457200">
              <a:defRPr sz="1200">
                <a:latin typeface="Helvetica"/>
                <a:ea typeface="Helvetica"/>
                <a:cs typeface="Helvetica"/>
                <a:sym typeface="Helvetica"/>
              </a:defRPr>
            </a:pPr>
            <a:endParaRPr dirty="0">
              <a:latin typeface="Montserrat"/>
              <a:ea typeface="Montserrat"/>
              <a:cs typeface="Montserrat"/>
            </a:endParaRPr>
          </a:p>
        </p:txBody>
      </p:sp>
      <p:sp>
        <p:nvSpPr>
          <p:cNvPr id="34" name="TextBox 33"/>
          <p:cNvSpPr txBox="1"/>
          <p:nvPr/>
        </p:nvSpPr>
        <p:spPr>
          <a:xfrm>
            <a:off x="388109" y="3178673"/>
            <a:ext cx="1749197" cy="338554"/>
          </a:xfrm>
          <a:prstGeom prst="rect">
            <a:avLst/>
          </a:prstGeom>
          <a:noFill/>
        </p:spPr>
        <p:txBody>
          <a:bodyPr wrap="none" rtlCol="0">
            <a:spAutoFit/>
          </a:bodyPr>
          <a:lstStyle/>
          <a:p>
            <a:r>
              <a:rPr lang="en-US" sz="1600" dirty="0">
                <a:solidFill>
                  <a:schemeClr val="bg1"/>
                </a:solidFill>
                <a:latin typeface="Candara" panose="020E0502030303020204" pitchFamily="34" charset="0"/>
                <a:cs typeface="Calibri Light" panose="020F0302020204030204" pitchFamily="34" charset="0"/>
              </a:rPr>
              <a:t>quality of </a:t>
            </a:r>
            <a:r>
              <a:rPr lang="en-US" sz="1600" dirty="0" smtClean="0">
                <a:solidFill>
                  <a:schemeClr val="bg1"/>
                </a:solidFill>
                <a:latin typeface="Candara" panose="020E0502030303020204" pitchFamily="34" charset="0"/>
                <a:cs typeface="Calibri Light" panose="020F0302020204030204" pitchFamily="34" charset="0"/>
              </a:rPr>
              <a:t>systems</a:t>
            </a:r>
            <a:endParaRPr lang="en-US" sz="1600" dirty="0">
              <a:solidFill>
                <a:schemeClr val="bg1"/>
              </a:solidFill>
              <a:latin typeface="Candara" panose="020E0502030303020204" pitchFamily="34" charset="0"/>
              <a:cs typeface="Calibri Light" panose="020F0302020204030204" pitchFamily="34" charset="0"/>
            </a:endParaRPr>
          </a:p>
        </p:txBody>
      </p:sp>
      <p:sp>
        <p:nvSpPr>
          <p:cNvPr id="39" name="TextBox 38"/>
          <p:cNvSpPr txBox="1"/>
          <p:nvPr/>
        </p:nvSpPr>
        <p:spPr>
          <a:xfrm>
            <a:off x="185136" y="3654107"/>
            <a:ext cx="745717" cy="338554"/>
          </a:xfrm>
          <a:prstGeom prst="rect">
            <a:avLst/>
          </a:prstGeom>
          <a:noFill/>
        </p:spPr>
        <p:txBody>
          <a:bodyPr wrap="none" rtlCol="0">
            <a:spAutoFit/>
          </a:bodyPr>
          <a:lstStyle/>
          <a:p>
            <a:r>
              <a:rPr lang="en-US" sz="1600" dirty="0">
                <a:solidFill>
                  <a:schemeClr val="bg1"/>
                </a:solidFill>
                <a:latin typeface="Consolas" panose="020B0609020204030204" pitchFamily="49" charset="0"/>
              </a:rPr>
              <a:t>speed</a:t>
            </a:r>
            <a:endParaRPr lang="en-US" sz="1600" dirty="0">
              <a:solidFill>
                <a:schemeClr val="bg1"/>
              </a:solidFill>
              <a:latin typeface="Candara" panose="020E0502030303020204" pitchFamily="34" charset="0"/>
              <a:cs typeface="Calibri Light" panose="020F0302020204030204" pitchFamily="34" charset="0"/>
            </a:endParaRPr>
          </a:p>
        </p:txBody>
      </p:sp>
      <p:sp>
        <p:nvSpPr>
          <p:cNvPr id="41" name="TextBox 40"/>
          <p:cNvSpPr txBox="1"/>
          <p:nvPr/>
        </p:nvSpPr>
        <p:spPr>
          <a:xfrm>
            <a:off x="1662455" y="2655130"/>
            <a:ext cx="1080745" cy="338554"/>
          </a:xfrm>
          <a:prstGeom prst="rect">
            <a:avLst/>
          </a:prstGeom>
          <a:noFill/>
        </p:spPr>
        <p:txBody>
          <a:bodyPr wrap="none" rtlCol="0">
            <a:spAutoFit/>
          </a:bodyPr>
          <a:lstStyle/>
          <a:p>
            <a:pPr>
              <a:buClr>
                <a:schemeClr val="bg1"/>
              </a:buClr>
              <a:buSzPct val="69000"/>
            </a:pPr>
            <a:r>
              <a:rPr lang="en-US" sz="1600" dirty="0">
                <a:solidFill>
                  <a:schemeClr val="bg1"/>
                </a:solidFill>
                <a:latin typeface="Candara" panose="020E0502030303020204" pitchFamily="34" charset="0"/>
              </a:rPr>
              <a:t>portability</a:t>
            </a:r>
          </a:p>
        </p:txBody>
      </p:sp>
      <p:sp>
        <p:nvSpPr>
          <p:cNvPr id="42" name="TextBox 41"/>
          <p:cNvSpPr txBox="1"/>
          <p:nvPr/>
        </p:nvSpPr>
        <p:spPr>
          <a:xfrm>
            <a:off x="619726" y="4273690"/>
            <a:ext cx="1354858" cy="338554"/>
          </a:xfrm>
          <a:prstGeom prst="rect">
            <a:avLst/>
          </a:prstGeom>
          <a:noFill/>
        </p:spPr>
        <p:txBody>
          <a:bodyPr wrap="none" rtlCol="0">
            <a:spAutoFit/>
          </a:bodyPr>
          <a:lstStyle/>
          <a:p>
            <a:pPr>
              <a:buClr>
                <a:schemeClr val="bg1"/>
              </a:buClr>
              <a:buSzPct val="69000"/>
            </a:pPr>
            <a:r>
              <a:rPr lang="en-US" sz="1600" dirty="0">
                <a:solidFill>
                  <a:schemeClr val="bg1"/>
                </a:solidFill>
                <a:latin typeface="Candara" panose="020E0502030303020204" pitchFamily="34" charset="0"/>
              </a:rPr>
              <a:t>maintenance </a:t>
            </a:r>
          </a:p>
        </p:txBody>
      </p:sp>
      <p:sp>
        <p:nvSpPr>
          <p:cNvPr id="43" name="TextBox 42"/>
          <p:cNvSpPr txBox="1"/>
          <p:nvPr/>
        </p:nvSpPr>
        <p:spPr>
          <a:xfrm>
            <a:off x="6368092" y="4688473"/>
            <a:ext cx="1080745" cy="338554"/>
          </a:xfrm>
          <a:prstGeom prst="rect">
            <a:avLst/>
          </a:prstGeom>
          <a:noFill/>
        </p:spPr>
        <p:txBody>
          <a:bodyPr wrap="none" rtlCol="0">
            <a:spAutoFit/>
          </a:bodyPr>
          <a:lstStyle/>
          <a:p>
            <a:pPr>
              <a:buClr>
                <a:schemeClr val="bg1"/>
              </a:buClr>
              <a:buSzPct val="69000"/>
            </a:pPr>
            <a:r>
              <a:rPr lang="en-US" sz="1600" dirty="0">
                <a:solidFill>
                  <a:schemeClr val="bg1"/>
                </a:solidFill>
                <a:latin typeface="Candara" panose="020E0502030303020204" pitchFamily="34" charset="0"/>
                <a:cs typeface="Calibri Light" panose="020F0302020204030204" pitchFamily="34" charset="0"/>
              </a:rPr>
              <a:t>reusability</a:t>
            </a:r>
          </a:p>
        </p:txBody>
      </p:sp>
      <p:sp>
        <p:nvSpPr>
          <p:cNvPr id="44" name="TextBox 43"/>
          <p:cNvSpPr txBox="1"/>
          <p:nvPr/>
        </p:nvSpPr>
        <p:spPr>
          <a:xfrm>
            <a:off x="5914345" y="757201"/>
            <a:ext cx="1988237" cy="338554"/>
          </a:xfrm>
          <a:prstGeom prst="rect">
            <a:avLst/>
          </a:prstGeom>
          <a:noFill/>
        </p:spPr>
        <p:txBody>
          <a:bodyPr wrap="none" rtlCol="0">
            <a:spAutoFit/>
          </a:bodyPr>
          <a:lstStyle/>
          <a:p>
            <a:r>
              <a:rPr lang="en-US" sz="1600" dirty="0">
                <a:solidFill>
                  <a:schemeClr val="bg1"/>
                </a:solidFill>
                <a:latin typeface="Candara" panose="020E0502030303020204" pitchFamily="34" charset="0"/>
                <a:ea typeface="Cambria" panose="02040503050406030204" pitchFamily="18" charset="0"/>
              </a:rPr>
              <a:t>project management</a:t>
            </a:r>
            <a:endParaRPr lang="en-US" sz="1600" dirty="0">
              <a:solidFill>
                <a:schemeClr val="bg1"/>
              </a:solidFill>
              <a:latin typeface="Candara" panose="020E0502030303020204" pitchFamily="34" charset="0"/>
              <a:ea typeface="Cambria" panose="02040503050406030204" pitchFamily="18" charset="0"/>
              <a:cs typeface="Calibri Light" panose="020F0302020204030204" pitchFamily="34" charset="0"/>
            </a:endParaRPr>
          </a:p>
        </p:txBody>
      </p:sp>
      <p:sp>
        <p:nvSpPr>
          <p:cNvPr id="46" name="TextBox 45"/>
          <p:cNvSpPr txBox="1"/>
          <p:nvPr/>
        </p:nvSpPr>
        <p:spPr>
          <a:xfrm>
            <a:off x="6248400" y="1382602"/>
            <a:ext cx="1508746" cy="338554"/>
          </a:xfrm>
          <a:prstGeom prst="rect">
            <a:avLst/>
          </a:prstGeom>
          <a:noFill/>
        </p:spPr>
        <p:txBody>
          <a:bodyPr wrap="none" rtlCol="0">
            <a:spAutoFit/>
          </a:bodyPr>
          <a:lstStyle/>
          <a:p>
            <a:r>
              <a:rPr lang="en-US" sz="1600" dirty="0">
                <a:solidFill>
                  <a:schemeClr val="bg1"/>
                </a:solidFill>
                <a:latin typeface="Candara" panose="020E0502030303020204" pitchFamily="34" charset="0"/>
              </a:rPr>
              <a:t>testing process</a:t>
            </a:r>
            <a:endParaRPr lang="en-US" sz="1600" dirty="0">
              <a:solidFill>
                <a:schemeClr val="bg1"/>
              </a:solidFill>
              <a:latin typeface="Candara" panose="020E0502030303020204" pitchFamily="34" charset="0"/>
              <a:cs typeface="Calibri Light" panose="020F0302020204030204" pitchFamily="34" charset="0"/>
            </a:endParaRPr>
          </a:p>
        </p:txBody>
      </p:sp>
      <p:sp>
        <p:nvSpPr>
          <p:cNvPr id="47" name="TextBox 46"/>
          <p:cNvSpPr txBox="1"/>
          <p:nvPr/>
        </p:nvSpPr>
        <p:spPr>
          <a:xfrm>
            <a:off x="4717859" y="270726"/>
            <a:ext cx="4006225" cy="338554"/>
          </a:xfrm>
          <a:prstGeom prst="rect">
            <a:avLst/>
          </a:prstGeom>
          <a:noFill/>
        </p:spPr>
        <p:txBody>
          <a:bodyPr wrap="none" rtlCol="0">
            <a:spAutoFit/>
          </a:bodyPr>
          <a:lstStyle/>
          <a:p>
            <a:pPr>
              <a:buClr>
                <a:schemeClr val="bg1"/>
              </a:buClr>
              <a:buSzPct val="69000"/>
            </a:pPr>
            <a:r>
              <a:rPr lang="en-US" sz="1600" dirty="0">
                <a:solidFill>
                  <a:schemeClr val="bg1"/>
                </a:solidFill>
                <a:latin typeface="Candara" panose="020E0502030303020204" pitchFamily="34" charset="0"/>
              </a:rPr>
              <a:t>quality and completeness of documentation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2311</TotalTime>
  <Words>1788</Words>
  <Application>Microsoft Office PowerPoint</Application>
  <PresentationFormat>On-screen Show (16:9)</PresentationFormat>
  <Paragraphs>266</Paragraphs>
  <Slides>27</Slides>
  <Notes>17</Notes>
  <HiddenSlides>0</HiddenSlides>
  <MMClips>1</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27</vt:i4>
      </vt:variant>
    </vt:vector>
  </HeadingPairs>
  <TitlesOfParts>
    <vt:vector size="50" baseType="lpstr">
      <vt:lpstr>Adobe Gothic Std B</vt:lpstr>
      <vt:lpstr>Yu Gothic Medium</vt:lpstr>
      <vt:lpstr>Arial</vt:lpstr>
      <vt:lpstr>Arial Black</vt:lpstr>
      <vt:lpstr>Bahnschrift SemiBold</vt:lpstr>
      <vt:lpstr>Berlin Sans FB</vt:lpstr>
      <vt:lpstr>Bookman Old Style</vt:lpstr>
      <vt:lpstr>Calibri</vt:lpstr>
      <vt:lpstr>Calibri Light</vt:lpstr>
      <vt:lpstr>Cambria</vt:lpstr>
      <vt:lpstr>Candara</vt:lpstr>
      <vt:lpstr>Comic Sans MS</vt:lpstr>
      <vt:lpstr>Consolas</vt:lpstr>
      <vt:lpstr>Cooper Black</vt:lpstr>
      <vt:lpstr>Helvetica</vt:lpstr>
      <vt:lpstr>Helvetica Neue</vt:lpstr>
      <vt:lpstr>Montserrat</vt:lpstr>
      <vt:lpstr>MV Boli</vt:lpstr>
      <vt:lpstr>OCR A Std</vt:lpstr>
      <vt:lpstr>Sitka Text</vt:lpstr>
      <vt:lpstr>Verdana</vt:lpstr>
      <vt:lpstr>Wingdings</vt:lpstr>
      <vt:lpstr>Office Theme</vt:lpstr>
      <vt:lpstr>PowerPoint Presentation</vt:lpstr>
      <vt:lpstr>Group Members</vt:lpstr>
      <vt:lpstr>PowerPoint Presentation</vt:lpstr>
      <vt:lpstr>PowerPoint Presentation</vt:lpstr>
      <vt:lpstr>PowerPoint Presentation</vt:lpstr>
      <vt:lpstr>Categories of CASE  Products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Supports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Weaknesses of Traditional Systems Development</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Tools</dc:title>
  <dc:creator>Rain</dc:creator>
  <cp:lastModifiedBy>Rain</cp:lastModifiedBy>
  <cp:revision>148</cp:revision>
  <dcterms:created xsi:type="dcterms:W3CDTF">2020-11-28T11:25:52Z</dcterms:created>
  <dcterms:modified xsi:type="dcterms:W3CDTF">2020-12-09T14:54:13Z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2018-07-28T00:00:00Z</vt:filetime>
  </property>
  <property fmtid="{D5CDD505-2E9C-101B-9397-08002B2CF9AE}" pid="3" name="Creator">
    <vt:lpwstr>Microsoft® PowerPoint® 2013</vt:lpwstr>
  </property>
  <property fmtid="{D5CDD505-2E9C-101B-9397-08002B2CF9AE}" pid="4" name="LastSaved">
    <vt:filetime>2020-11-28T00:00:00Z</vt:filetime>
  </property>
</Properties>
</file>